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403" r:id="rId3"/>
    <p:sldId id="257" r:id="rId4"/>
    <p:sldId id="969" r:id="rId5"/>
    <p:sldId id="970" r:id="rId6"/>
    <p:sldId id="972" r:id="rId7"/>
    <p:sldId id="973" r:id="rId8"/>
    <p:sldId id="974" r:id="rId9"/>
    <p:sldId id="975" r:id="rId10"/>
    <p:sldId id="977" r:id="rId11"/>
    <p:sldId id="978" r:id="rId12"/>
    <p:sldId id="979" r:id="rId13"/>
    <p:sldId id="1267" r:id="rId14"/>
    <p:sldId id="981" r:id="rId15"/>
    <p:sldId id="982" r:id="rId16"/>
    <p:sldId id="984" r:id="rId17"/>
    <p:sldId id="985" r:id="rId18"/>
    <p:sldId id="986" r:id="rId19"/>
    <p:sldId id="987" r:id="rId20"/>
    <p:sldId id="1235" r:id="rId21"/>
    <p:sldId id="989" r:id="rId22"/>
    <p:sldId id="1163" r:id="rId23"/>
    <p:sldId id="992" r:id="rId24"/>
    <p:sldId id="993" r:id="rId25"/>
    <p:sldId id="994" r:id="rId26"/>
    <p:sldId id="1166" r:id="rId27"/>
    <p:sldId id="1231" r:id="rId28"/>
    <p:sldId id="997" r:id="rId29"/>
    <p:sldId id="1164" r:id="rId30"/>
    <p:sldId id="999" r:id="rId31"/>
    <p:sldId id="1100" r:id="rId32"/>
    <p:sldId id="1030" r:id="rId33"/>
    <p:sldId id="1028" r:id="rId34"/>
    <p:sldId id="1000" r:id="rId35"/>
    <p:sldId id="1002" r:id="rId36"/>
    <p:sldId id="511" r:id="rId37"/>
    <p:sldId id="1232" r:id="rId38"/>
    <p:sldId id="1053" r:id="rId39"/>
    <p:sldId id="1054" r:id="rId40"/>
    <p:sldId id="1233" r:id="rId41"/>
    <p:sldId id="1006" r:id="rId42"/>
    <p:sldId id="1234" r:id="rId43"/>
    <p:sldId id="1158" r:id="rId44"/>
    <p:sldId id="1157" r:id="rId45"/>
    <p:sldId id="1007" r:id="rId46"/>
    <p:sldId id="1008" r:id="rId47"/>
    <p:sldId id="126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/>
    <p:restoredTop sz="94906"/>
  </p:normalViewPr>
  <p:slideViewPr>
    <p:cSldViewPr snapToGrid="0" snapToObjects="1">
      <p:cViewPr varScale="1">
        <p:scale>
          <a:sx n="104" d="100"/>
          <a:sy n="104" d="100"/>
        </p:scale>
        <p:origin x="8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工作表1!$G$5</c:f>
              <c:strCache>
                <c:ptCount val="1"/>
                <c:pt idx="0">
                  <c:v>WGAN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工作表1!$F$6:$F$8</c:f>
              <c:strCache>
                <c:ptCount val="3"/>
                <c:pt idx="0">
                  <c:v>0</c:v>
                </c:pt>
                <c:pt idx="1">
                  <c:v>10k</c:v>
                </c:pt>
                <c:pt idx="2">
                  <c:v>500k</c:v>
                </c:pt>
              </c:strCache>
            </c:strRef>
          </c:cat>
          <c:val>
            <c:numRef>
              <c:f>工作表1!$G$6:$G$8</c:f>
              <c:numCache>
                <c:formatCode>General</c:formatCode>
                <c:ptCount val="3"/>
                <c:pt idx="0">
                  <c:v>28.1</c:v>
                </c:pt>
                <c:pt idx="1">
                  <c:v>29.2</c:v>
                </c:pt>
                <c:pt idx="2">
                  <c:v>32.5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E5-415D-87EB-BD03F5EB4FBD}"/>
            </c:ext>
          </c:extLst>
        </c:ser>
        <c:ser>
          <c:idx val="1"/>
          <c:order val="1"/>
          <c:tx>
            <c:strRef>
              <c:f>工作表1!$H$5</c:f>
              <c:strCache>
                <c:ptCount val="1"/>
                <c:pt idx="0">
                  <c:v>Reinforce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工作表1!$F$6:$F$8</c:f>
              <c:strCache>
                <c:ptCount val="3"/>
                <c:pt idx="0">
                  <c:v>0</c:v>
                </c:pt>
                <c:pt idx="1">
                  <c:v>10k</c:v>
                </c:pt>
                <c:pt idx="2">
                  <c:v>500k</c:v>
                </c:pt>
              </c:strCache>
            </c:strRef>
          </c:cat>
          <c:val>
            <c:numRef>
              <c:f>工作表1!$H$6:$H$8</c:f>
              <c:numCache>
                <c:formatCode>General</c:formatCode>
                <c:ptCount val="3"/>
                <c:pt idx="0">
                  <c:v>28.1</c:v>
                </c:pt>
                <c:pt idx="1">
                  <c:v>30</c:v>
                </c:pt>
                <c:pt idx="2">
                  <c:v>33.299999999999997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5E5-415D-87EB-BD03F5EB4FBD}"/>
            </c:ext>
          </c:extLst>
        </c:ser>
        <c:ser>
          <c:idx val="2"/>
          <c:order val="2"/>
          <c:tx>
            <c:strRef>
              <c:f>工作表1!$I$5</c:f>
              <c:strCache>
                <c:ptCount val="1"/>
                <c:pt idx="0">
                  <c:v>Supervised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cat>
            <c:strRef>
              <c:f>工作表1!$F$6:$F$8</c:f>
              <c:strCache>
                <c:ptCount val="3"/>
                <c:pt idx="0">
                  <c:v>0</c:v>
                </c:pt>
                <c:pt idx="1">
                  <c:v>10k</c:v>
                </c:pt>
                <c:pt idx="2">
                  <c:v>500k</c:v>
                </c:pt>
              </c:strCache>
            </c:strRef>
          </c:cat>
          <c:val>
            <c:numRef>
              <c:f>工作表1!$I$6:$I$8</c:f>
              <c:numCache>
                <c:formatCode>General</c:formatCode>
                <c:ptCount val="3"/>
                <c:pt idx="0">
                  <c:v>33.200000000000003</c:v>
                </c:pt>
                <c:pt idx="1">
                  <c:v>33.200000000000003</c:v>
                </c:pt>
                <c:pt idx="2">
                  <c:v>33.200000000000003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5E5-415D-87EB-BD03F5EB4F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1788696"/>
        <c:axId val="551787712"/>
      </c:lineChart>
      <c:catAx>
        <c:axId val="5517886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2400"/>
                  <a:t>Number of document-summary pairs</a:t>
                </a:r>
                <a:r>
                  <a:rPr lang="en-US" altLang="zh-TW" sz="2400" baseline="0"/>
                  <a:t> used</a:t>
                </a:r>
                <a:endParaRPr lang="zh-TW" altLang="en-US" sz="2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787712"/>
        <c:crosses val="autoZero"/>
        <c:auto val="1"/>
        <c:lblAlgn val="ctr"/>
        <c:lblOffset val="100"/>
        <c:noMultiLvlLbl val="0"/>
      </c:catAx>
      <c:valAx>
        <c:axId val="551787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2400"/>
                  <a:t>ROUGE-1</a:t>
                </a:r>
                <a:endParaRPr lang="zh-TW" altLang="en-US" sz="2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788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75B63-7E26-D441-AC03-A4A443673F7F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A284E-BA81-564A-9D1B-60D914A5BF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43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Sequence to sequence learning: Both input and output are both sequences </a:t>
            </a:r>
            <a:r>
              <a:rPr lang="en-US" altLang="zh-TW" sz="1200" b="1" i="1" u="sng" dirty="0"/>
              <a:t>with different lengths</a:t>
            </a:r>
            <a:r>
              <a:rPr lang="en-US" altLang="zh-TW" sz="1200" dirty="0"/>
              <a:t>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913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625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i="1" u="sng" dirty="0"/>
              <a:t>Title generation</a:t>
            </a:r>
            <a:r>
              <a:rPr lang="en-US" altLang="zh-TW" dirty="0"/>
              <a:t>: abstractive summary with one sentence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602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i="1" u="sng" dirty="0"/>
              <a:t>Title generation</a:t>
            </a:r>
            <a:r>
              <a:rPr lang="en-US" altLang="zh-TW" dirty="0"/>
              <a:t>: abstractive summary with one sentence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189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6439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5605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5913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961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Reinforcement learning </a:t>
            </a:r>
            <a:r>
              <a:rPr lang="en-US" altLang="zh-TW" sz="1200" dirty="0"/>
              <a:t>was used to deal with the non-differentiable issue.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132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56860-5752-4845-8A65-241090804AE8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856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德文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German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 War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C-3PO learnt the Ewok language through observation.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https://scifi.stackexchange.com/questions/124394/how-did-c3po-know-the-ewok-language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3PO-series protocol droids are equipped with 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TranLang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III communications module. It comes with up to six million galactic languages - common and obscure, organic and inorganic - at purchase. It also possessed phonetic pattern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analysers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provides the capability to learn and translate new languages not in its existing database.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 corpus or not?</a:t>
            </a:r>
          </a:p>
          <a:p>
            <a:r>
              <a:rPr lang="en-US" altLang="zh-TW" sz="1200" dirty="0"/>
              <a:t>Unsupervised Machine Translation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683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FF0000"/>
                </a:solidFill>
              </a:rPr>
              <a:t>Consider that you have a non-differentiable objective function</a:t>
            </a:r>
            <a:endParaRPr lang="zh-TW" altLang="en-US" dirty="0">
              <a:solidFill>
                <a:srgbClr val="FF0000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This is cost! </a:t>
            </a:r>
          </a:p>
          <a:p>
            <a:endParaRPr lang="en-US" altLang="zh-TW" dirty="0"/>
          </a:p>
          <a:p>
            <a:r>
              <a:rPr lang="en-US" altLang="zh-TW" dirty="0"/>
              <a:t>Ignore multiple turns here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894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2168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I admit50.84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054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 am not going to derive the formulation</a:t>
            </a:r>
          </a:p>
          <a:p>
            <a:r>
              <a:rPr lang="en-US" altLang="zh-TW" dirty="0"/>
              <a:t>I will directly give you the results.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4996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978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(it does not use RNN)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275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(it does not use RNN)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469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dirty="0">
                <a:solidFill>
                  <a:srgbClr val="000000"/>
                </a:solidFill>
              </a:rPr>
              <a:t>The score of current utterances being human-generated ones assigned by the discriminator is used as a reward for generator, which is trained to maximize the expected reward of generated utterances using REINFORCE algorithm.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Actor critic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0229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IRGAN: A Minimax Game for Unifying Generative and Discriminative Information Retrieval Models</a:t>
            </a:r>
          </a:p>
          <a:p>
            <a:endParaRPr lang="en-US" altLang="zh-TW" dirty="0"/>
          </a:p>
          <a:p>
            <a:r>
              <a:rPr lang="en-US" altLang="zh-TW" dirty="0"/>
              <a:t>Improving Neural Machine Translation with Conditional Sequence Generative Adversarial Nets</a:t>
            </a:r>
            <a:r>
              <a:rPr lang="zh-TW" altLang="en-US" dirty="0"/>
              <a:t>，</a:t>
            </a:r>
            <a:endParaRPr lang="en-US" altLang="zh-TW" dirty="0"/>
          </a:p>
          <a:p>
            <a:endParaRPr lang="en-US" altLang="zh-TW" sz="1000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098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29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0195B-53D5-454A-9E00-E5F561B1B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F2C55-2839-EA40-8E73-2F554E0A8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87191-C5D2-7D42-864D-263B9762C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D1232-BC49-FD41-9F92-8550F23D3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D77ED-964C-224C-B493-B8DA03D1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E8A5-515C-9647-A372-36170718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7D797-594C-944D-9BC1-400A6B14A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BA830-1EE9-CA4D-88D1-FE4182363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19D3B-6027-0B41-8F83-E5547663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76A12-F1A3-304B-A565-E788D4F8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3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7227D0-6CC7-1D46-A7B7-1B49917090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3C61D-21DB-C04B-B6AD-3BA0E23A0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84080-4814-CC41-9DD3-ACF3317DC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311F4-1787-E24A-9EE1-4BFFCAC8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04DFD-6327-9A4B-9156-57C42190C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05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-8033" y="1290633"/>
            <a:ext cx="12208000" cy="114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609600" y="2084533"/>
            <a:ext cx="10972800" cy="333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3539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66D53-0D70-A144-BBBC-17E4D138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98619-90EA-974F-AE77-81332B54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A484A-273C-4E46-AF4D-B8A04E6D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4555-C81A-564D-8E92-2AF8AE58A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A4164-74B2-CD42-BA3D-CECB3FBA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50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C40A2-1487-994C-A015-E8FF2B6C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9C992-C0D6-A247-BF54-F8BB81697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12FE2-A374-8546-A625-A61FF6847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C1B17-D150-5A49-9192-F4682ACEA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06BA5-43C6-8441-8D49-16F85D1B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3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D2FD-A28E-A04F-804B-020E0CBF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B9713-AD6F-1744-A5BC-587135779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DFD5E-1F0C-1542-A301-D03678DF8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C2730-81CC-EB43-9171-AA18B92E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74CD6-0025-1049-97AD-7A8C946D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E1A8F-D2FE-2546-A624-C37C2DE0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4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D96F9-CFC2-6643-9B18-D3C3D276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3BC24-83F3-7E44-83E8-275681B5C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EEFA7-03A9-5743-8D9A-BC59C1A03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7C0E6-1E23-5441-9E86-88EC35B23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52A21-7F94-E245-9F65-21F8417396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ED5CB-CD13-EB41-B6BC-B9CAB9EDC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976F15-C88C-F849-B568-DFF3874CE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D5EB4D-C8D0-0E49-B778-D3BDF59B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89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5863-2C07-9A42-AB14-E3F613FC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99B648-8157-DB44-9CA9-181D74E5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D5F8B-8A5A-CA4C-9E85-2ED4A2384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B2C1E-0426-CF4A-A801-07697ECFA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2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4B210-3E8D-1149-B36E-CCDAB43EA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28D21B-06A6-9B4A-9537-A73D4B07C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EB90B-EDEA-8045-98C2-AACAC0113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89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5D7F2-E616-4C4F-9A83-C7F8D28ED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5F79-1CD6-F14B-A8EA-1CAFEE339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98CC0-51EA-CE4D-9DA8-4398D8160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3F46-AA17-F343-87E7-5BC9984B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19996-4082-9B43-A35B-8F97E24F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9C9D1-C0C2-9E43-996C-79D16A309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68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D44C-AFC5-CA43-BCE0-B0167F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B7B8E-6B27-8C49-81F1-E4B7C28DC7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6678F-FCDB-B546-AE3A-F66EF72A2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2C02D-8CC4-0549-878C-E71268EF0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0A4A2-3100-0C4E-8DB9-307539B7C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C999C-D096-A642-9022-2773C33E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3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ECD89-66FA-DA48-9766-91A51CB4B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73A51-B86A-F64F-9287-845E52126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B1C0B-B656-AC49-A648-A7997AA8B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7C0F5-C46D-7E4D-8490-474BEF5B5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2EF59-2143-6B4B-AE56-55E9E1B3F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6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4.png"/><Relationship Id="rId21" Type="http://schemas.openxmlformats.org/officeDocument/2006/relationships/image" Target="../media/image50.png"/><Relationship Id="rId7" Type="http://schemas.openxmlformats.org/officeDocument/2006/relationships/image" Target="../media/image33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2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.png"/><Relationship Id="rId24" Type="http://schemas.openxmlformats.org/officeDocument/2006/relationships/image" Target="../media/image53.pn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image" Target="../media/image7.jpeg"/><Relationship Id="rId19" Type="http://schemas.openxmlformats.org/officeDocument/2006/relationships/image" Target="../media/image48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31.png"/><Relationship Id="rId1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jpe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jpeg"/><Relationship Id="rId17" Type="http://schemas.openxmlformats.org/officeDocument/2006/relationships/image" Target="../media/image91.jpeg"/><Relationship Id="rId2" Type="http://schemas.openxmlformats.org/officeDocument/2006/relationships/image" Target="../media/image38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77.png"/><Relationship Id="rId7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2.png"/><Relationship Id="rId9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jpe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jpeg"/><Relationship Id="rId17" Type="http://schemas.openxmlformats.org/officeDocument/2006/relationships/image" Target="../media/image91.jpeg"/><Relationship Id="rId2" Type="http://schemas.openxmlformats.org/officeDocument/2006/relationships/image" Target="../media/image38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9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jpe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jpeg"/><Relationship Id="rId17" Type="http://schemas.openxmlformats.org/officeDocument/2006/relationships/image" Target="../media/image91.jpeg"/><Relationship Id="rId2" Type="http://schemas.openxmlformats.org/officeDocument/2006/relationships/image" Target="../media/image38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jpe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jpeg"/><Relationship Id="rId17" Type="http://schemas.openxmlformats.org/officeDocument/2006/relationships/image" Target="../media/image91.jpeg"/><Relationship Id="rId2" Type="http://schemas.openxmlformats.org/officeDocument/2006/relationships/image" Target="../media/image38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0A62-3AEA-B14E-9742-CC1170824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4- Applications of GANs</a:t>
            </a:r>
            <a:br>
              <a:rPr lang="en-US" sz="6600" dirty="0"/>
            </a:br>
            <a:r>
              <a:rPr lang="en-US" sz="6600" dirty="0"/>
              <a:t>for Image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94D41-AAA0-714B-946A-4646DDE1E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8730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b="1" dirty="0"/>
              <a:t>Risman Adnan Mattotorang</a:t>
            </a:r>
          </a:p>
          <a:p>
            <a:r>
              <a:rPr lang="en-US" sz="2800" dirty="0"/>
              <a:t>Software R&amp;D Director </a:t>
            </a:r>
          </a:p>
          <a:p>
            <a:r>
              <a:rPr lang="en-US" sz="2800" dirty="0"/>
              <a:t>Samsung R&amp;D Institute Indonesia</a:t>
            </a:r>
          </a:p>
        </p:txBody>
      </p:sp>
    </p:spTree>
    <p:extLst>
      <p:ext uri="{BB962C8B-B14F-4D97-AF65-F5344CB8AC3E}">
        <p14:creationId xmlns:p14="http://schemas.microsoft.com/office/powerpoint/2010/main" val="171324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对话泡泡图标矢量素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14" y="4290277"/>
            <a:ext cx="3713020" cy="254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165430" y="1701574"/>
            <a:ext cx="1883913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2400" dirty="0"/>
          </a:p>
        </p:txBody>
      </p:sp>
      <p:sp>
        <p:nvSpPr>
          <p:cNvPr id="5" name="矩形 4"/>
          <p:cNvSpPr/>
          <p:nvPr/>
        </p:nvSpPr>
        <p:spPr>
          <a:xfrm>
            <a:off x="5165430" y="3119482"/>
            <a:ext cx="1883913" cy="11774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215063" y="1980157"/>
            <a:ext cx="263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sentence c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754693" y="2059482"/>
            <a:ext cx="305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response sentence x</a:t>
            </a:r>
            <a:endParaRPr lang="zh-TW" altLang="en-US" sz="2400" dirty="0"/>
          </a:p>
        </p:txBody>
      </p:sp>
      <p:sp>
        <p:nvSpPr>
          <p:cNvPr id="8" name="箭號: 向右 7"/>
          <p:cNvSpPr/>
          <p:nvPr/>
        </p:nvSpPr>
        <p:spPr>
          <a:xfrm>
            <a:off x="4493213" y="2026829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/>
          <p:cNvSpPr/>
          <p:nvPr/>
        </p:nvSpPr>
        <p:spPr>
          <a:xfrm>
            <a:off x="7110516" y="2070234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/>
          <p:cNvSpPr/>
          <p:nvPr/>
        </p:nvSpPr>
        <p:spPr>
          <a:xfrm>
            <a:off x="4479630" y="3165086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>
            <a:off x="4479630" y="3843911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/>
          <p:cNvSpPr/>
          <p:nvPr/>
        </p:nvSpPr>
        <p:spPr>
          <a:xfrm>
            <a:off x="7108650" y="3477390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7831759" y="3477390"/>
            <a:ext cx="226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or fake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299345" y="5636409"/>
            <a:ext cx="2696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human </a:t>
            </a:r>
          </a:p>
          <a:p>
            <a:pPr algn="r"/>
            <a:r>
              <a:rPr lang="en-US" altLang="zh-TW" sz="2400" dirty="0"/>
              <a:t>dialogues</a:t>
            </a:r>
            <a:endParaRPr lang="zh-TW" altLang="en-US" sz="2400" dirty="0"/>
          </a:p>
        </p:txBody>
      </p:sp>
      <p:sp>
        <p:nvSpPr>
          <p:cNvPr id="18" name="箭號: 彎曲 17"/>
          <p:cNvSpPr/>
          <p:nvPr/>
        </p:nvSpPr>
        <p:spPr>
          <a:xfrm rot="16200000">
            <a:off x="5982668" y="4267945"/>
            <a:ext cx="837119" cy="100148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15556" y="2450418"/>
            <a:ext cx="11836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Chatbot</a:t>
            </a:r>
          </a:p>
        </p:txBody>
      </p:sp>
      <p:sp>
        <p:nvSpPr>
          <p:cNvPr id="21" name="矩形 20"/>
          <p:cNvSpPr/>
          <p:nvPr/>
        </p:nvSpPr>
        <p:spPr>
          <a:xfrm>
            <a:off x="5305297" y="1869377"/>
            <a:ext cx="751458" cy="541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En</a:t>
            </a:r>
            <a:endParaRPr lang="zh-TW" altLang="en-US" sz="2800" dirty="0"/>
          </a:p>
        </p:txBody>
      </p:sp>
      <p:sp>
        <p:nvSpPr>
          <p:cNvPr id="23" name="矩形 22"/>
          <p:cNvSpPr/>
          <p:nvPr/>
        </p:nvSpPr>
        <p:spPr>
          <a:xfrm>
            <a:off x="6156229" y="1869377"/>
            <a:ext cx="751458" cy="541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711591" y="3835298"/>
            <a:ext cx="305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response sentence x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161723" y="3151399"/>
            <a:ext cx="263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sentence c</a:t>
            </a:r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6AD7206-CBCF-4B54-8F0B-CF1CF98B9FF7}"/>
              </a:ext>
            </a:extLst>
          </p:cNvPr>
          <p:cNvSpPr/>
          <p:nvPr/>
        </p:nvSpPr>
        <p:spPr>
          <a:xfrm>
            <a:off x="1873055" y="5867240"/>
            <a:ext cx="2855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>
                <a:solidFill>
                  <a:srgbClr val="0000FF"/>
                </a:solidFill>
                <a:latin typeface="Lucida Grande"/>
              </a:rPr>
              <a:t>[Li, et al., EMNLP, 2017]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1A4FC81-1BB4-4F99-896E-FB9C3ABCD1D0}"/>
              </a:ext>
            </a:extLst>
          </p:cNvPr>
          <p:cNvSpPr txBox="1"/>
          <p:nvPr/>
        </p:nvSpPr>
        <p:spPr>
          <a:xfrm>
            <a:off x="7790179" y="3804519"/>
            <a:ext cx="166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“reward”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33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1" grpId="0" animBg="1"/>
      <p:bldP spid="13" grpId="0" animBg="1"/>
      <p:bldP spid="14" grpId="0" animBg="1"/>
      <p:bldP spid="15" grpId="0"/>
      <p:bldP spid="19" grpId="0"/>
      <p:bldP spid="18" grpId="0" animBg="1"/>
      <p:bldP spid="20" grpId="0"/>
      <p:bldP spid="21" grpId="0" animBg="1"/>
      <p:bldP spid="23" grpId="0" animBg="1"/>
      <p:bldP spid="24" grpId="0"/>
      <p:bldP spid="25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825625"/>
                <a:ext cx="7311494" cy="4351338"/>
              </a:xfrm>
            </p:spPr>
            <p:txBody>
              <a:bodyPr/>
              <a:lstStyle/>
              <a:p>
                <a:r>
                  <a:rPr lang="en-US" altLang="zh-TW" sz="1800" dirty="0"/>
                  <a:t>Training data: Pairs of conditional input c and response x</a:t>
                </a:r>
              </a:p>
              <a:p>
                <a:r>
                  <a:rPr lang="en-US" altLang="zh-TW" sz="1800" dirty="0"/>
                  <a:t>Initialize generator G (chatbot) and discriminator D</a:t>
                </a:r>
              </a:p>
              <a:p>
                <a:r>
                  <a:rPr lang="en-US" altLang="zh-TW" sz="1800" dirty="0"/>
                  <a:t>In each iteration:</a:t>
                </a:r>
              </a:p>
              <a:p>
                <a:pPr lvl="1"/>
                <a:r>
                  <a:rPr lang="en-US" altLang="zh-TW" sz="1800" dirty="0"/>
                  <a:t>Sample 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altLang="zh-TW" sz="1800" dirty="0"/>
                  <a:t> and response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1800" dirty="0"/>
                  <a:t> from training set</a:t>
                </a:r>
              </a:p>
              <a:p>
                <a:pPr lvl="1"/>
                <a:r>
                  <a:rPr lang="en-US" altLang="zh-TW" sz="1800" dirty="0"/>
                  <a:t>Sample input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1800" dirty="0"/>
                  <a:t> from training set, and generate response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TW" sz="1800" dirty="0"/>
                  <a:t> by G(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1800" dirty="0"/>
                  <a:t>)</a:t>
                </a:r>
              </a:p>
              <a:p>
                <a:pPr lvl="1"/>
                <a:r>
                  <a:rPr lang="en-US" altLang="zh-TW" sz="1800" dirty="0"/>
                  <a:t>Update D to increase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1800" dirty="0"/>
                  <a:t> and decrease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1800" dirty="0"/>
                  <a:t>Update generator G (chatbot) such that</a:t>
                </a:r>
                <a:endParaRPr lang="en-US" altLang="zh-TW" sz="1600" dirty="0"/>
              </a:p>
              <a:p>
                <a:pPr lvl="1"/>
                <a:endParaRPr lang="en-US" altLang="zh-TW" sz="1800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825625"/>
                <a:ext cx="7311494" cy="4351338"/>
              </a:xfrm>
              <a:blipFill>
                <a:blip r:embed="rId3"/>
                <a:stretch>
                  <a:fillRect l="-52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5861681" y="5022060"/>
            <a:ext cx="1568171" cy="8261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Discriminator</a:t>
            </a:r>
          </a:p>
        </p:txBody>
      </p:sp>
      <p:sp>
        <p:nvSpPr>
          <p:cNvPr id="11" name="箭號: 向右 10"/>
          <p:cNvSpPr/>
          <p:nvPr/>
        </p:nvSpPr>
        <p:spPr>
          <a:xfrm>
            <a:off x="5270330" y="5204324"/>
            <a:ext cx="584200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3" name="箭號: 向右 12"/>
          <p:cNvSpPr/>
          <p:nvPr/>
        </p:nvSpPr>
        <p:spPr>
          <a:xfrm>
            <a:off x="7395345" y="5204324"/>
            <a:ext cx="584200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8" name="文字方塊 7"/>
          <p:cNvSpPr txBox="1"/>
          <p:nvPr/>
        </p:nvSpPr>
        <p:spPr>
          <a:xfrm>
            <a:off x="7938129" y="5180042"/>
            <a:ext cx="98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scalar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861430" y="5790201"/>
            <a:ext cx="141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update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93444" y="2889618"/>
            <a:ext cx="6870700" cy="13920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7" name="矩形 16"/>
          <p:cNvSpPr/>
          <p:nvPr/>
        </p:nvSpPr>
        <p:spPr>
          <a:xfrm>
            <a:off x="2593444" y="4492349"/>
            <a:ext cx="6870700" cy="178248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8" name="箭號: 向右 17"/>
          <p:cNvSpPr/>
          <p:nvPr/>
        </p:nvSpPr>
        <p:spPr>
          <a:xfrm rot="16200000">
            <a:off x="8719981" y="5180041"/>
            <a:ext cx="584200" cy="4616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2" name="箭號: 向右 31"/>
          <p:cNvSpPr/>
          <p:nvPr/>
        </p:nvSpPr>
        <p:spPr>
          <a:xfrm>
            <a:off x="3312573" y="5187845"/>
            <a:ext cx="60483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2915012" y="5180040"/>
                <a:ext cx="3506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012" y="5180040"/>
                <a:ext cx="35067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4" descr="「問號 png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776" y="4626265"/>
            <a:ext cx="1683657" cy="168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3930556" y="4976462"/>
            <a:ext cx="1313483" cy="854985"/>
            <a:chOff x="-783884" y="4912651"/>
            <a:chExt cx="1313483" cy="854985"/>
          </a:xfrm>
        </p:grpSpPr>
        <p:sp>
          <p:nvSpPr>
            <p:cNvPr id="37" name="矩形 36"/>
            <p:cNvSpPr/>
            <p:nvPr/>
          </p:nvSpPr>
          <p:spPr>
            <a:xfrm>
              <a:off x="-783884" y="4912651"/>
              <a:ext cx="1313483" cy="85498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-616540" y="5340144"/>
              <a:ext cx="9359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/>
                <a:t>Chatbot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-680743" y="4980475"/>
              <a:ext cx="523167" cy="3596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/>
                <a:t>En</a:t>
              </a:r>
              <a:endParaRPr lang="zh-TW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-99715" y="4978916"/>
              <a:ext cx="542985" cy="3612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De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247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8" grpId="0"/>
      <p:bldP spid="15" grpId="0"/>
      <p:bldP spid="14" grpId="0" animBg="1"/>
      <p:bldP spid="17" grpId="0" animBg="1"/>
      <p:bldP spid="18" grpId="0" animBg="1"/>
      <p:bldP spid="32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248741" y="2541590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9007880" y="255637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5896305" y="4341804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7631309" y="4301435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663730" y="4681595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7398734" y="4649855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cxnSp>
        <p:nvCxnSpPr>
          <p:cNvPr id="10" name="直線單箭頭接點 9"/>
          <p:cNvCxnSpPr>
            <a:cxnSpLocks/>
            <a:stCxn id="8" idx="3"/>
          </p:cNvCxnSpPr>
          <p:nvPr/>
        </p:nvCxnSpPr>
        <p:spPr>
          <a:xfrm flipV="1">
            <a:off x="6128882" y="4960624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667216" y="5728543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cxnSp>
        <p:nvCxnSpPr>
          <p:cNvPr id="12" name="直線單箭頭接點 11"/>
          <p:cNvCxnSpPr>
            <a:cxnSpLocks/>
          </p:cNvCxnSpPr>
          <p:nvPr/>
        </p:nvCxnSpPr>
        <p:spPr>
          <a:xfrm flipV="1">
            <a:off x="5896305" y="5296039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416946" y="5701141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 flipV="1">
            <a:off x="7646035" y="5268637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665472" y="3509078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181129" y="3455776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181129" y="3891918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5753527" y="3917944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9" name="橢圓 18"/>
          <p:cNvSpPr/>
          <p:nvPr/>
        </p:nvSpPr>
        <p:spPr>
          <a:xfrm>
            <a:off x="5750411" y="3565395"/>
            <a:ext cx="291789" cy="2917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cxnSp>
        <p:nvCxnSpPr>
          <p:cNvPr id="20" name="直線單箭頭接點 19"/>
          <p:cNvCxnSpPr>
            <a:cxnSpLocks/>
          </p:cNvCxnSpPr>
          <p:nvPr/>
        </p:nvCxnSpPr>
        <p:spPr>
          <a:xfrm flipV="1">
            <a:off x="7010204" y="5279129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393945" y="3504466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909602" y="3451164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909602" y="3887306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7478611" y="3917441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5" name="橢圓 24"/>
          <p:cNvSpPr/>
          <p:nvPr/>
        </p:nvSpPr>
        <p:spPr>
          <a:xfrm>
            <a:off x="7478611" y="3565394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cxnSp>
        <p:nvCxnSpPr>
          <p:cNvPr id="26" name="直線單箭頭接點 25"/>
          <p:cNvCxnSpPr/>
          <p:nvPr/>
        </p:nvCxnSpPr>
        <p:spPr>
          <a:xfrm flipV="1">
            <a:off x="9411448" y="4297381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9178873" y="464580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cxnSp>
        <p:nvCxnSpPr>
          <p:cNvPr id="28" name="直線單箭頭接點 27"/>
          <p:cNvCxnSpPr>
            <a:cxnSpLocks/>
          </p:cNvCxnSpPr>
          <p:nvPr/>
        </p:nvCxnSpPr>
        <p:spPr>
          <a:xfrm flipV="1">
            <a:off x="7909021" y="4956570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9197085" y="5697087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cxnSp>
        <p:nvCxnSpPr>
          <p:cNvPr id="30" name="直線單箭頭接點 29"/>
          <p:cNvCxnSpPr>
            <a:cxnSpLocks/>
          </p:cNvCxnSpPr>
          <p:nvPr/>
        </p:nvCxnSpPr>
        <p:spPr>
          <a:xfrm flipV="1">
            <a:off x="9426174" y="5264583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8574995" y="5698530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32" name="橢圓 31"/>
          <p:cNvSpPr/>
          <p:nvPr/>
        </p:nvSpPr>
        <p:spPr>
          <a:xfrm>
            <a:off x="8659934" y="5767760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3" name="橢圓 32"/>
          <p:cNvSpPr/>
          <p:nvPr/>
        </p:nvSpPr>
        <p:spPr>
          <a:xfrm>
            <a:off x="8659934" y="6101994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4" name="文字方塊 33"/>
          <p:cNvSpPr txBox="1"/>
          <p:nvPr/>
        </p:nvSpPr>
        <p:spPr>
          <a:xfrm>
            <a:off x="8177773" y="5689803"/>
            <a:ext cx="40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9174084" y="3500412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8689741" y="344711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8689741" y="3883252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38" name="橢圓 37"/>
          <p:cNvSpPr/>
          <p:nvPr/>
        </p:nvSpPr>
        <p:spPr>
          <a:xfrm>
            <a:off x="9283859" y="3931087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9" name="橢圓 38"/>
          <p:cNvSpPr/>
          <p:nvPr/>
        </p:nvSpPr>
        <p:spPr>
          <a:xfrm>
            <a:off x="9267851" y="3562457"/>
            <a:ext cx="291789" cy="29178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cxnSp>
        <p:nvCxnSpPr>
          <p:cNvPr id="40" name="直線單箭頭接點 39"/>
          <p:cNvCxnSpPr>
            <a:cxnSpLocks/>
          </p:cNvCxnSpPr>
          <p:nvPr/>
        </p:nvCxnSpPr>
        <p:spPr>
          <a:xfrm flipV="1">
            <a:off x="8805828" y="5261349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cxnSpLocks/>
          </p:cNvCxnSpPr>
          <p:nvPr/>
        </p:nvCxnSpPr>
        <p:spPr>
          <a:xfrm>
            <a:off x="6042199" y="2884239"/>
            <a:ext cx="970008" cy="281834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5508954" y="2554074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cxnSp>
        <p:nvCxnSpPr>
          <p:cNvPr id="43" name="直線單箭頭接點 42"/>
          <p:cNvCxnSpPr>
            <a:cxnSpLocks/>
          </p:cNvCxnSpPr>
          <p:nvPr/>
        </p:nvCxnSpPr>
        <p:spPr>
          <a:xfrm>
            <a:off x="7800121" y="2884239"/>
            <a:ext cx="968024" cy="280230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6769934" y="5709167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45" name="橢圓 44"/>
          <p:cNvSpPr/>
          <p:nvPr/>
        </p:nvSpPr>
        <p:spPr>
          <a:xfrm>
            <a:off x="6854873" y="6160772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46" name="橢圓 45"/>
          <p:cNvSpPr/>
          <p:nvPr/>
        </p:nvSpPr>
        <p:spPr>
          <a:xfrm>
            <a:off x="6854873" y="5789075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47" name="文字方塊 46"/>
          <p:cNvSpPr txBox="1"/>
          <p:nvPr/>
        </p:nvSpPr>
        <p:spPr>
          <a:xfrm>
            <a:off x="6389420" y="6067244"/>
            <a:ext cx="40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cxnSp>
        <p:nvCxnSpPr>
          <p:cNvPr id="48" name="直線單箭頭接點 47"/>
          <p:cNvCxnSpPr>
            <a:cxnSpLocks/>
          </p:cNvCxnSpPr>
          <p:nvPr/>
        </p:nvCxnSpPr>
        <p:spPr>
          <a:xfrm flipV="1">
            <a:off x="5283474" y="5244294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4508501" y="5633140"/>
            <a:ext cx="110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&lt;BOS&gt;</a:t>
            </a:r>
            <a:endParaRPr lang="zh-TW" altLang="en-US" dirty="0"/>
          </a:p>
        </p:txBody>
      </p:sp>
      <p:cxnSp>
        <p:nvCxnSpPr>
          <p:cNvPr id="50" name="直線單箭頭接點 49"/>
          <p:cNvCxnSpPr>
            <a:cxnSpLocks/>
          </p:cNvCxnSpPr>
          <p:nvPr/>
        </p:nvCxnSpPr>
        <p:spPr>
          <a:xfrm flipV="1">
            <a:off x="5896304" y="2967595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cxnSpLocks/>
          </p:cNvCxnSpPr>
          <p:nvPr/>
        </p:nvCxnSpPr>
        <p:spPr>
          <a:xfrm flipV="1">
            <a:off x="7624504" y="2967594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cxnSpLocks/>
          </p:cNvCxnSpPr>
          <p:nvPr/>
        </p:nvCxnSpPr>
        <p:spPr>
          <a:xfrm flipV="1">
            <a:off x="9404917" y="2961230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2223556" y="2116459"/>
            <a:ext cx="2887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Can we use gradient ascent?</a:t>
            </a:r>
            <a:endParaRPr lang="zh-TW" altLang="en-US" sz="20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030422" y="5291428"/>
            <a:ext cx="8390835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/>
              <a:t>Due to the sampling process, “discriminator+ generator” is not differentiable </a:t>
            </a:r>
            <a:endParaRPr lang="zh-TW" altLang="en-US" sz="2000" dirty="0"/>
          </a:p>
        </p:txBody>
      </p:sp>
      <p:sp>
        <p:nvSpPr>
          <p:cNvPr id="59" name="矩形 58"/>
          <p:cNvSpPr/>
          <p:nvPr/>
        </p:nvSpPr>
        <p:spPr>
          <a:xfrm>
            <a:off x="5668222" y="1589287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cxnSp>
        <p:nvCxnSpPr>
          <p:cNvPr id="60" name="直線單箭頭接點 59"/>
          <p:cNvCxnSpPr/>
          <p:nvPr/>
        </p:nvCxnSpPr>
        <p:spPr>
          <a:xfrm flipV="1">
            <a:off x="9402016" y="224049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V="1">
            <a:off x="7648018" y="224049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V="1">
            <a:off x="5899503" y="222746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7423547" y="160231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cxnSp>
        <p:nvCxnSpPr>
          <p:cNvPr id="64" name="直線單箭頭接點 63"/>
          <p:cNvCxnSpPr>
            <a:cxnSpLocks/>
          </p:cNvCxnSpPr>
          <p:nvPr/>
        </p:nvCxnSpPr>
        <p:spPr>
          <a:xfrm>
            <a:off x="6243670" y="1905223"/>
            <a:ext cx="1095525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9178873" y="160231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cxnSp>
        <p:nvCxnSpPr>
          <p:cNvPr id="67" name="直線單箭頭接點 66"/>
          <p:cNvCxnSpPr>
            <a:cxnSpLocks/>
          </p:cNvCxnSpPr>
          <p:nvPr/>
        </p:nvCxnSpPr>
        <p:spPr>
          <a:xfrm flipV="1">
            <a:off x="9395897" y="1028453"/>
            <a:ext cx="0" cy="5622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6647748" y="1056484"/>
            <a:ext cx="205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Discriminator</a:t>
            </a:r>
            <a:endParaRPr lang="zh-TW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5486080" y="1490550"/>
            <a:ext cx="4296501" cy="9037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grpSp>
        <p:nvGrpSpPr>
          <p:cNvPr id="3" name="群組 2"/>
          <p:cNvGrpSpPr/>
          <p:nvPr/>
        </p:nvGrpSpPr>
        <p:grpSpPr>
          <a:xfrm>
            <a:off x="1943181" y="231527"/>
            <a:ext cx="5305561" cy="1108335"/>
            <a:chOff x="10539" y="177703"/>
            <a:chExt cx="5305561" cy="1108335"/>
          </a:xfrm>
        </p:grpSpPr>
        <p:sp>
          <p:nvSpPr>
            <p:cNvPr id="72" name="矩形 71"/>
            <p:cNvSpPr/>
            <p:nvPr/>
          </p:nvSpPr>
          <p:spPr>
            <a:xfrm>
              <a:off x="1934867" y="177703"/>
              <a:ext cx="1568171" cy="82619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Discriminator</a:t>
              </a:r>
            </a:p>
          </p:txBody>
        </p:sp>
        <p:sp>
          <p:nvSpPr>
            <p:cNvPr id="73" name="箭號: 向右 72"/>
            <p:cNvSpPr/>
            <p:nvPr/>
          </p:nvSpPr>
          <p:spPr>
            <a:xfrm>
              <a:off x="1388698" y="359968"/>
              <a:ext cx="584200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4" name="箭號: 向右 73"/>
            <p:cNvSpPr/>
            <p:nvPr/>
          </p:nvSpPr>
          <p:spPr>
            <a:xfrm>
              <a:off x="3468532" y="359967"/>
              <a:ext cx="584200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4011316" y="335685"/>
              <a:ext cx="987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scalar</a:t>
              </a:r>
              <a:endParaRPr lang="zh-TW" altLang="en-US" dirty="0"/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10539" y="916706"/>
              <a:ext cx="1416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update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7" name="箭號: 向右 76"/>
            <p:cNvSpPr/>
            <p:nvPr/>
          </p:nvSpPr>
          <p:spPr>
            <a:xfrm rot="16200000">
              <a:off x="4793168" y="335684"/>
              <a:ext cx="584200" cy="46166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</p:grpSp>
      <p:cxnSp>
        <p:nvCxnSpPr>
          <p:cNvPr id="79" name="直線單箭頭接點 78"/>
          <p:cNvCxnSpPr>
            <a:cxnSpLocks/>
          </p:cNvCxnSpPr>
          <p:nvPr/>
        </p:nvCxnSpPr>
        <p:spPr>
          <a:xfrm>
            <a:off x="8020276" y="1918475"/>
            <a:ext cx="1095525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/>
          <p:cNvSpPr txBox="1"/>
          <p:nvPr/>
        </p:nvSpPr>
        <p:spPr>
          <a:xfrm>
            <a:off x="8901552" y="514161"/>
            <a:ext cx="98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scalar</a:t>
            </a:r>
            <a:endParaRPr lang="zh-TW" altLang="en-US" dirty="0"/>
          </a:p>
        </p:txBody>
      </p:sp>
      <p:sp>
        <p:nvSpPr>
          <p:cNvPr id="82" name="箭號: 向右 81"/>
          <p:cNvSpPr/>
          <p:nvPr/>
        </p:nvSpPr>
        <p:spPr>
          <a:xfrm rot="16200000">
            <a:off x="9693272" y="475060"/>
            <a:ext cx="584200" cy="4616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grpSp>
        <p:nvGrpSpPr>
          <p:cNvPr id="83" name="群組 82"/>
          <p:cNvGrpSpPr/>
          <p:nvPr/>
        </p:nvGrpSpPr>
        <p:grpSpPr>
          <a:xfrm>
            <a:off x="1986926" y="200044"/>
            <a:ext cx="1313483" cy="854985"/>
            <a:chOff x="-783884" y="4912651"/>
            <a:chExt cx="1313483" cy="854985"/>
          </a:xfrm>
        </p:grpSpPr>
        <p:sp>
          <p:nvSpPr>
            <p:cNvPr id="84" name="矩形 83"/>
            <p:cNvSpPr/>
            <p:nvPr/>
          </p:nvSpPr>
          <p:spPr>
            <a:xfrm>
              <a:off x="-783884" y="4912651"/>
              <a:ext cx="1313483" cy="85498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dirty="0"/>
            </a:p>
          </p:txBody>
        </p:sp>
        <p:sp>
          <p:nvSpPr>
            <p:cNvPr id="85" name="矩形 84"/>
            <p:cNvSpPr/>
            <p:nvPr/>
          </p:nvSpPr>
          <p:spPr>
            <a:xfrm>
              <a:off x="-616540" y="5340144"/>
              <a:ext cx="9359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/>
                <a:t>Chatbot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-680743" y="4980475"/>
              <a:ext cx="523167" cy="3596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/>
                <a:t>En</a:t>
              </a:r>
              <a:endParaRPr lang="zh-TW" altLang="en-US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-99715" y="4978916"/>
              <a:ext cx="542985" cy="3612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De</a:t>
              </a:r>
              <a:endParaRPr lang="zh-TW" altLang="en-US" dirty="0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2CFE3597-9759-4865-9C6A-B89E4C9E02EF}"/>
              </a:ext>
            </a:extLst>
          </p:cNvPr>
          <p:cNvSpPr txBox="1"/>
          <p:nvPr/>
        </p:nvSpPr>
        <p:spPr>
          <a:xfrm>
            <a:off x="2802771" y="3139072"/>
            <a:ext cx="1456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>
                <a:solidFill>
                  <a:srgbClr val="FF0000"/>
                </a:solidFill>
              </a:rPr>
              <a:t>NO!</a:t>
            </a:r>
            <a:endParaRPr lang="zh-TW" altLang="en-US" sz="4800" dirty="0">
              <a:solidFill>
                <a:srgbClr val="FF0000"/>
              </a:solidFill>
            </a:endParaRP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F37544BA-6679-4472-99DA-007A1FD1DF01}"/>
              </a:ext>
            </a:extLst>
          </p:cNvPr>
          <p:cNvSpPr/>
          <p:nvPr/>
        </p:nvSpPr>
        <p:spPr>
          <a:xfrm>
            <a:off x="6040456" y="4235842"/>
            <a:ext cx="3276971" cy="801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Update Parameters</a:t>
            </a:r>
            <a:endParaRPr lang="zh-TW" altLang="en-US" sz="20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5751A76-A353-412C-823C-1C42D551C5FD}"/>
              </a:ext>
            </a:extLst>
          </p:cNvPr>
          <p:cNvSpPr/>
          <p:nvPr/>
        </p:nvSpPr>
        <p:spPr>
          <a:xfrm>
            <a:off x="5508955" y="2553206"/>
            <a:ext cx="4245582" cy="604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</p:spTree>
    <p:extLst>
      <p:ext uri="{BB962C8B-B14F-4D97-AF65-F5344CB8AC3E}">
        <p14:creationId xmlns:p14="http://schemas.microsoft.com/office/powerpoint/2010/main" val="422392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9" grpId="0" animBg="1"/>
      <p:bldP spid="11" grpId="0" animBg="1"/>
      <p:bldP spid="13" grpId="0" animBg="1"/>
      <p:bldP spid="15" grpId="0" animBg="1"/>
      <p:bldP spid="16" grpId="0"/>
      <p:bldP spid="17" grpId="0"/>
      <p:bldP spid="18" grpId="0" animBg="1"/>
      <p:bldP spid="19" grpId="0" animBg="1"/>
      <p:bldP spid="21" grpId="0" animBg="1"/>
      <p:bldP spid="22" grpId="0"/>
      <p:bldP spid="23" grpId="0"/>
      <p:bldP spid="24" grpId="0" animBg="1"/>
      <p:bldP spid="25" grpId="0" animBg="1"/>
      <p:bldP spid="27" grpId="0" animBg="1"/>
      <p:bldP spid="29" grpId="0" animBg="1"/>
      <p:bldP spid="31" grpId="0" animBg="1"/>
      <p:bldP spid="32" grpId="0" animBg="1"/>
      <p:bldP spid="33" grpId="0" animBg="1"/>
      <p:bldP spid="34" grpId="0"/>
      <p:bldP spid="35" grpId="0" animBg="1"/>
      <p:bldP spid="36" grpId="0"/>
      <p:bldP spid="37" grpId="0"/>
      <p:bldP spid="38" grpId="0" animBg="1"/>
      <p:bldP spid="39" grpId="0" animBg="1"/>
      <p:bldP spid="42" grpId="0"/>
      <p:bldP spid="44" grpId="0" animBg="1"/>
      <p:bldP spid="45" grpId="0" animBg="1"/>
      <p:bldP spid="46" grpId="0" animBg="1"/>
      <p:bldP spid="47" grpId="0"/>
      <p:bldP spid="49" grpId="0"/>
      <p:bldP spid="57" grpId="0"/>
      <p:bldP spid="58" grpId="0" animBg="1"/>
      <p:bldP spid="59" grpId="0" animBg="1"/>
      <p:bldP spid="63" grpId="0" animBg="1"/>
      <p:bldP spid="65" grpId="0" animBg="1"/>
      <p:bldP spid="68" grpId="0"/>
      <p:bldP spid="69" grpId="0" animBg="1"/>
      <p:bldP spid="80" grpId="0"/>
      <p:bldP spid="82" grpId="0" animBg="1"/>
      <p:bldP spid="2" grpId="0"/>
      <p:bldP spid="54" grpId="0" animBg="1"/>
      <p:bldP spid="5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9858-4737-484F-8156-428244AB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514CF-21C2-6B42-B46A-02E56010F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b="1" dirty="0"/>
              <a:t>Conditional Sequence Generation</a:t>
            </a:r>
          </a:p>
          <a:p>
            <a:pPr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Unsupervised Conditional Sequence Generation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58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248741" y="2541590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9007880" y="255637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5896305" y="4341804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7631309" y="4301435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663730" y="4681595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7398734" y="4649855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cxnSp>
        <p:nvCxnSpPr>
          <p:cNvPr id="10" name="直線單箭頭接點 9"/>
          <p:cNvCxnSpPr>
            <a:cxnSpLocks/>
            <a:stCxn id="8" idx="3"/>
          </p:cNvCxnSpPr>
          <p:nvPr/>
        </p:nvCxnSpPr>
        <p:spPr>
          <a:xfrm flipV="1">
            <a:off x="6128882" y="4960624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667216" y="5728543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cxnSp>
        <p:nvCxnSpPr>
          <p:cNvPr id="12" name="直線單箭頭接點 11"/>
          <p:cNvCxnSpPr>
            <a:cxnSpLocks/>
          </p:cNvCxnSpPr>
          <p:nvPr/>
        </p:nvCxnSpPr>
        <p:spPr>
          <a:xfrm flipV="1">
            <a:off x="5896305" y="5296039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416946" y="5701141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 flipV="1">
            <a:off x="7646035" y="5268637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665472" y="3509078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181129" y="3455776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181129" y="3891918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5753527" y="3917944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9" name="橢圓 18"/>
          <p:cNvSpPr/>
          <p:nvPr/>
        </p:nvSpPr>
        <p:spPr>
          <a:xfrm>
            <a:off x="5750411" y="3565395"/>
            <a:ext cx="291789" cy="2917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cxnSp>
        <p:nvCxnSpPr>
          <p:cNvPr id="20" name="直線單箭頭接點 19"/>
          <p:cNvCxnSpPr>
            <a:cxnSpLocks/>
          </p:cNvCxnSpPr>
          <p:nvPr/>
        </p:nvCxnSpPr>
        <p:spPr>
          <a:xfrm flipV="1">
            <a:off x="7010204" y="5279129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393945" y="3504466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909602" y="3451164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909602" y="3887306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7478611" y="3917441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5" name="橢圓 24"/>
          <p:cNvSpPr/>
          <p:nvPr/>
        </p:nvSpPr>
        <p:spPr>
          <a:xfrm>
            <a:off x="7478611" y="3565394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cxnSp>
        <p:nvCxnSpPr>
          <p:cNvPr id="26" name="直線單箭頭接點 25"/>
          <p:cNvCxnSpPr/>
          <p:nvPr/>
        </p:nvCxnSpPr>
        <p:spPr>
          <a:xfrm flipV="1">
            <a:off x="9411448" y="4297381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9178873" y="464580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cxnSp>
        <p:nvCxnSpPr>
          <p:cNvPr id="28" name="直線單箭頭接點 27"/>
          <p:cNvCxnSpPr>
            <a:cxnSpLocks/>
          </p:cNvCxnSpPr>
          <p:nvPr/>
        </p:nvCxnSpPr>
        <p:spPr>
          <a:xfrm flipV="1">
            <a:off x="7909021" y="4956570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9197085" y="5697087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cxnSp>
        <p:nvCxnSpPr>
          <p:cNvPr id="30" name="直線單箭頭接點 29"/>
          <p:cNvCxnSpPr>
            <a:cxnSpLocks/>
          </p:cNvCxnSpPr>
          <p:nvPr/>
        </p:nvCxnSpPr>
        <p:spPr>
          <a:xfrm flipV="1">
            <a:off x="9426174" y="5264583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8574995" y="5698530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32" name="橢圓 31"/>
          <p:cNvSpPr/>
          <p:nvPr/>
        </p:nvSpPr>
        <p:spPr>
          <a:xfrm>
            <a:off x="8659934" y="5767760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3" name="橢圓 32"/>
          <p:cNvSpPr/>
          <p:nvPr/>
        </p:nvSpPr>
        <p:spPr>
          <a:xfrm>
            <a:off x="8659934" y="6101994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4" name="文字方塊 33"/>
          <p:cNvSpPr txBox="1"/>
          <p:nvPr/>
        </p:nvSpPr>
        <p:spPr>
          <a:xfrm>
            <a:off x="8177773" y="5689803"/>
            <a:ext cx="40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9174084" y="3500412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8689741" y="344711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8689741" y="3883252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38" name="橢圓 37"/>
          <p:cNvSpPr/>
          <p:nvPr/>
        </p:nvSpPr>
        <p:spPr>
          <a:xfrm>
            <a:off x="9283859" y="3931087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9" name="橢圓 38"/>
          <p:cNvSpPr/>
          <p:nvPr/>
        </p:nvSpPr>
        <p:spPr>
          <a:xfrm>
            <a:off x="9267851" y="3562457"/>
            <a:ext cx="291789" cy="29178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cxnSp>
        <p:nvCxnSpPr>
          <p:cNvPr id="40" name="直線單箭頭接點 39"/>
          <p:cNvCxnSpPr>
            <a:cxnSpLocks/>
          </p:cNvCxnSpPr>
          <p:nvPr/>
        </p:nvCxnSpPr>
        <p:spPr>
          <a:xfrm flipV="1">
            <a:off x="8805828" y="5261349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cxnSpLocks/>
          </p:cNvCxnSpPr>
          <p:nvPr/>
        </p:nvCxnSpPr>
        <p:spPr>
          <a:xfrm>
            <a:off x="6042199" y="2884239"/>
            <a:ext cx="970008" cy="281834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5508954" y="2554074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cxnSp>
        <p:nvCxnSpPr>
          <p:cNvPr id="43" name="直線單箭頭接點 42"/>
          <p:cNvCxnSpPr>
            <a:cxnSpLocks/>
          </p:cNvCxnSpPr>
          <p:nvPr/>
        </p:nvCxnSpPr>
        <p:spPr>
          <a:xfrm>
            <a:off x="7800121" y="2884239"/>
            <a:ext cx="968024" cy="280230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6769934" y="5709167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45" name="橢圓 44"/>
          <p:cNvSpPr/>
          <p:nvPr/>
        </p:nvSpPr>
        <p:spPr>
          <a:xfrm>
            <a:off x="6854873" y="6160772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46" name="橢圓 45"/>
          <p:cNvSpPr/>
          <p:nvPr/>
        </p:nvSpPr>
        <p:spPr>
          <a:xfrm>
            <a:off x="6854873" y="5789075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47" name="文字方塊 46"/>
          <p:cNvSpPr txBox="1"/>
          <p:nvPr/>
        </p:nvSpPr>
        <p:spPr>
          <a:xfrm>
            <a:off x="6389420" y="6067244"/>
            <a:ext cx="40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cxnSp>
        <p:nvCxnSpPr>
          <p:cNvPr id="48" name="直線單箭頭接點 47"/>
          <p:cNvCxnSpPr>
            <a:cxnSpLocks/>
          </p:cNvCxnSpPr>
          <p:nvPr/>
        </p:nvCxnSpPr>
        <p:spPr>
          <a:xfrm flipV="1">
            <a:off x="5283474" y="5244294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4508501" y="5633140"/>
            <a:ext cx="110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&lt;BOS&gt;</a:t>
            </a:r>
            <a:endParaRPr lang="zh-TW" altLang="en-US" dirty="0"/>
          </a:p>
        </p:txBody>
      </p:sp>
      <p:cxnSp>
        <p:nvCxnSpPr>
          <p:cNvPr id="50" name="直線單箭頭接點 49"/>
          <p:cNvCxnSpPr>
            <a:cxnSpLocks/>
          </p:cNvCxnSpPr>
          <p:nvPr/>
        </p:nvCxnSpPr>
        <p:spPr>
          <a:xfrm flipV="1">
            <a:off x="5896304" y="2967595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cxnSpLocks/>
          </p:cNvCxnSpPr>
          <p:nvPr/>
        </p:nvCxnSpPr>
        <p:spPr>
          <a:xfrm flipV="1">
            <a:off x="7624504" y="2967594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cxnSpLocks/>
          </p:cNvCxnSpPr>
          <p:nvPr/>
        </p:nvCxnSpPr>
        <p:spPr>
          <a:xfrm flipV="1">
            <a:off x="9404917" y="2961230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1844103" y="2005411"/>
            <a:ext cx="3365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Use the distribution as the input of discriminator</a:t>
            </a:r>
            <a:endParaRPr lang="zh-TW" altLang="en-US" sz="20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1839253" y="3562202"/>
            <a:ext cx="3039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Avoid the sampling process</a:t>
            </a:r>
            <a:endParaRPr lang="zh-TW" altLang="en-US" sz="2000" dirty="0"/>
          </a:p>
        </p:txBody>
      </p:sp>
      <p:sp>
        <p:nvSpPr>
          <p:cNvPr id="59" name="矩形 58"/>
          <p:cNvSpPr/>
          <p:nvPr/>
        </p:nvSpPr>
        <p:spPr>
          <a:xfrm>
            <a:off x="5668222" y="1589287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cxnSp>
        <p:nvCxnSpPr>
          <p:cNvPr id="60" name="直線單箭頭接點 59"/>
          <p:cNvCxnSpPr/>
          <p:nvPr/>
        </p:nvCxnSpPr>
        <p:spPr>
          <a:xfrm flipV="1">
            <a:off x="9402016" y="224049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V="1">
            <a:off x="7648018" y="224049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V="1">
            <a:off x="5899503" y="222746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7423547" y="160231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cxnSp>
        <p:nvCxnSpPr>
          <p:cNvPr id="64" name="直線單箭頭接點 63"/>
          <p:cNvCxnSpPr>
            <a:cxnSpLocks/>
          </p:cNvCxnSpPr>
          <p:nvPr/>
        </p:nvCxnSpPr>
        <p:spPr>
          <a:xfrm>
            <a:off x="6243670" y="1905223"/>
            <a:ext cx="1095525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9178873" y="160231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cxnSp>
        <p:nvCxnSpPr>
          <p:cNvPr id="67" name="直線單箭頭接點 66"/>
          <p:cNvCxnSpPr>
            <a:cxnSpLocks/>
          </p:cNvCxnSpPr>
          <p:nvPr/>
        </p:nvCxnSpPr>
        <p:spPr>
          <a:xfrm flipV="1">
            <a:off x="9395897" y="1028453"/>
            <a:ext cx="0" cy="5622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6647748" y="1056484"/>
            <a:ext cx="205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Discriminator</a:t>
            </a:r>
            <a:endParaRPr lang="zh-TW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5486080" y="1490550"/>
            <a:ext cx="4296501" cy="9037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grpSp>
        <p:nvGrpSpPr>
          <p:cNvPr id="3" name="群組 2"/>
          <p:cNvGrpSpPr/>
          <p:nvPr/>
        </p:nvGrpSpPr>
        <p:grpSpPr>
          <a:xfrm>
            <a:off x="1943181" y="231527"/>
            <a:ext cx="5305561" cy="1108335"/>
            <a:chOff x="10539" y="177703"/>
            <a:chExt cx="5305561" cy="1108335"/>
          </a:xfrm>
        </p:grpSpPr>
        <p:sp>
          <p:nvSpPr>
            <p:cNvPr id="72" name="矩形 71"/>
            <p:cNvSpPr/>
            <p:nvPr/>
          </p:nvSpPr>
          <p:spPr>
            <a:xfrm>
              <a:off x="1934867" y="177703"/>
              <a:ext cx="1568171" cy="82619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Discriminator</a:t>
              </a:r>
            </a:p>
          </p:txBody>
        </p:sp>
        <p:sp>
          <p:nvSpPr>
            <p:cNvPr id="73" name="箭號: 向右 72"/>
            <p:cNvSpPr/>
            <p:nvPr/>
          </p:nvSpPr>
          <p:spPr>
            <a:xfrm>
              <a:off x="1388698" y="359968"/>
              <a:ext cx="584200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4" name="箭號: 向右 73"/>
            <p:cNvSpPr/>
            <p:nvPr/>
          </p:nvSpPr>
          <p:spPr>
            <a:xfrm>
              <a:off x="3468532" y="359967"/>
              <a:ext cx="584200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4011316" y="335685"/>
              <a:ext cx="987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scalar</a:t>
              </a:r>
              <a:endParaRPr lang="zh-TW" altLang="en-US" dirty="0"/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10539" y="916706"/>
              <a:ext cx="1416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update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7" name="箭號: 向右 76"/>
            <p:cNvSpPr/>
            <p:nvPr/>
          </p:nvSpPr>
          <p:spPr>
            <a:xfrm rot="16200000">
              <a:off x="4793168" y="335684"/>
              <a:ext cx="584200" cy="46166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</p:grpSp>
      <p:cxnSp>
        <p:nvCxnSpPr>
          <p:cNvPr id="79" name="直線單箭頭接點 78"/>
          <p:cNvCxnSpPr>
            <a:cxnSpLocks/>
          </p:cNvCxnSpPr>
          <p:nvPr/>
        </p:nvCxnSpPr>
        <p:spPr>
          <a:xfrm>
            <a:off x="8020276" y="1918475"/>
            <a:ext cx="1095525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/>
          <p:cNvSpPr txBox="1"/>
          <p:nvPr/>
        </p:nvSpPr>
        <p:spPr>
          <a:xfrm>
            <a:off x="8901552" y="514161"/>
            <a:ext cx="98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scalar</a:t>
            </a:r>
            <a:endParaRPr lang="zh-TW" altLang="en-US" dirty="0"/>
          </a:p>
        </p:txBody>
      </p:sp>
      <p:sp>
        <p:nvSpPr>
          <p:cNvPr id="82" name="箭號: 向右 81"/>
          <p:cNvSpPr/>
          <p:nvPr/>
        </p:nvSpPr>
        <p:spPr>
          <a:xfrm rot="16200000">
            <a:off x="9693272" y="475060"/>
            <a:ext cx="584200" cy="4616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grpSp>
        <p:nvGrpSpPr>
          <p:cNvPr id="83" name="群組 82"/>
          <p:cNvGrpSpPr/>
          <p:nvPr/>
        </p:nvGrpSpPr>
        <p:grpSpPr>
          <a:xfrm>
            <a:off x="1986926" y="200044"/>
            <a:ext cx="1313483" cy="854985"/>
            <a:chOff x="-783884" y="4912651"/>
            <a:chExt cx="1313483" cy="854985"/>
          </a:xfrm>
        </p:grpSpPr>
        <p:sp>
          <p:nvSpPr>
            <p:cNvPr id="84" name="矩形 83"/>
            <p:cNvSpPr/>
            <p:nvPr/>
          </p:nvSpPr>
          <p:spPr>
            <a:xfrm>
              <a:off x="-783884" y="4912651"/>
              <a:ext cx="1313483" cy="85498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dirty="0"/>
            </a:p>
          </p:txBody>
        </p:sp>
        <p:sp>
          <p:nvSpPr>
            <p:cNvPr id="85" name="矩形 84"/>
            <p:cNvSpPr/>
            <p:nvPr/>
          </p:nvSpPr>
          <p:spPr>
            <a:xfrm>
              <a:off x="-616540" y="5340144"/>
              <a:ext cx="9359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/>
                <a:t>Chatbot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-680743" y="4980475"/>
              <a:ext cx="523167" cy="3596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/>
                <a:t>En</a:t>
              </a:r>
              <a:endParaRPr lang="zh-TW" altLang="en-US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-99715" y="4978916"/>
              <a:ext cx="542985" cy="3612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De</a:t>
              </a:r>
              <a:endParaRPr lang="zh-TW" altLang="en-US" dirty="0"/>
            </a:p>
          </p:txBody>
        </p:sp>
      </p:grp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F37544BA-6679-4472-99DA-007A1FD1DF01}"/>
              </a:ext>
            </a:extLst>
          </p:cNvPr>
          <p:cNvSpPr/>
          <p:nvPr/>
        </p:nvSpPr>
        <p:spPr>
          <a:xfrm>
            <a:off x="6040456" y="4235842"/>
            <a:ext cx="3276971" cy="801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Update Parameters</a:t>
            </a:r>
            <a:endParaRPr lang="zh-TW" altLang="en-US" sz="2000" dirty="0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88949AD8-8707-482F-9B45-3FBE406BDEB3}"/>
              </a:ext>
            </a:extLst>
          </p:cNvPr>
          <p:cNvGrpSpPr/>
          <p:nvPr/>
        </p:nvGrpSpPr>
        <p:grpSpPr>
          <a:xfrm>
            <a:off x="5469718" y="2230112"/>
            <a:ext cx="330293" cy="1307024"/>
            <a:chOff x="3896117" y="2255432"/>
            <a:chExt cx="330293" cy="1307024"/>
          </a:xfrm>
        </p:grpSpPr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2CAA5FB8-3233-4A1B-A89C-D8ACCC7FEC73}"/>
                </a:ext>
              </a:extLst>
            </p:cNvPr>
            <p:cNvCxnSpPr/>
            <p:nvPr/>
          </p:nvCxnSpPr>
          <p:spPr>
            <a:xfrm flipH="1" flipV="1">
              <a:off x="3911679" y="3251200"/>
              <a:ext cx="228050" cy="311256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AC31D837-69E4-4D3A-93D4-998E63053D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96117" y="2639632"/>
              <a:ext cx="2059" cy="611568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0A1BF28F-4E8E-4ECF-BC46-0D859323B4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830" y="2255432"/>
              <a:ext cx="317580" cy="38420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A86A5AF0-E938-4972-BF6C-BA468FCFCF9E}"/>
              </a:ext>
            </a:extLst>
          </p:cNvPr>
          <p:cNvGrpSpPr/>
          <p:nvPr/>
        </p:nvGrpSpPr>
        <p:grpSpPr>
          <a:xfrm>
            <a:off x="7198277" y="2255177"/>
            <a:ext cx="330293" cy="1307024"/>
            <a:chOff x="3896117" y="2255432"/>
            <a:chExt cx="330293" cy="1307024"/>
          </a:xfrm>
        </p:grpSpPr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A2F126EE-FBA3-4EB8-A5E4-016CF239526F}"/>
                </a:ext>
              </a:extLst>
            </p:cNvPr>
            <p:cNvCxnSpPr/>
            <p:nvPr/>
          </p:nvCxnSpPr>
          <p:spPr>
            <a:xfrm flipH="1" flipV="1">
              <a:off x="3911679" y="3251200"/>
              <a:ext cx="228050" cy="311256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85096251-02F5-4B6C-AC7F-3D6C9C8706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96117" y="2639632"/>
              <a:ext cx="2059" cy="611568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D28CA194-EFFE-4EF1-970A-20E5CACAE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830" y="2255432"/>
              <a:ext cx="317580" cy="38420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3794C016-F30E-4AF4-8B34-60D7067E0F8C}"/>
              </a:ext>
            </a:extLst>
          </p:cNvPr>
          <p:cNvGrpSpPr/>
          <p:nvPr/>
        </p:nvGrpSpPr>
        <p:grpSpPr>
          <a:xfrm>
            <a:off x="8975570" y="2230829"/>
            <a:ext cx="330293" cy="1307024"/>
            <a:chOff x="3896117" y="2255432"/>
            <a:chExt cx="330293" cy="1307024"/>
          </a:xfrm>
        </p:grpSpPr>
        <p:cxnSp>
          <p:nvCxnSpPr>
            <p:cNvPr id="95" name="直線接點 94">
              <a:extLst>
                <a:ext uri="{FF2B5EF4-FFF2-40B4-BE49-F238E27FC236}">
                  <a16:creationId xmlns:a16="http://schemas.microsoft.com/office/drawing/2014/main" id="{31DA0243-69B8-4A46-AE77-541FCAC23AB1}"/>
                </a:ext>
              </a:extLst>
            </p:cNvPr>
            <p:cNvCxnSpPr/>
            <p:nvPr/>
          </p:nvCxnSpPr>
          <p:spPr>
            <a:xfrm flipH="1" flipV="1">
              <a:off x="3911679" y="3251200"/>
              <a:ext cx="228050" cy="311256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467EAC84-AF64-425D-A5F4-C5F7E2D232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96117" y="2639632"/>
              <a:ext cx="2059" cy="611568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060B0BB7-09B6-4D1C-A398-9861CD918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830" y="2255432"/>
              <a:ext cx="317580" cy="38420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FB6B299D-6880-422B-815C-249D730D0FED}"/>
              </a:ext>
            </a:extLst>
          </p:cNvPr>
          <p:cNvSpPr txBox="1"/>
          <p:nvPr/>
        </p:nvSpPr>
        <p:spPr>
          <a:xfrm>
            <a:off x="1825323" y="4676977"/>
            <a:ext cx="2950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We can do backpropagation now.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2823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9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the problem?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Real sentence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Generated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622156" y="2329299"/>
          <a:ext cx="37975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51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296713" y="2329299"/>
          <a:ext cx="37975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51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5971270" y="2329299"/>
          <a:ext cx="37975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51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6645827" y="2329299"/>
          <a:ext cx="37975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51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7320384" y="2329299"/>
          <a:ext cx="37975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51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4533071" y="4581216"/>
          <a:ext cx="53360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08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0.9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5207628" y="4581216"/>
          <a:ext cx="53360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08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0.9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5922991" y="4581216"/>
          <a:ext cx="53360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08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0.7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6599734" y="4585979"/>
          <a:ext cx="53360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08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0.8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/>
          </p:nvPr>
        </p:nvGraphicFramePr>
        <p:xfrm>
          <a:off x="7274291" y="4581216"/>
          <a:ext cx="53360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08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0.9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sp>
        <p:nvSpPr>
          <p:cNvPr id="21" name="文字方塊 20"/>
          <p:cNvSpPr txBox="1"/>
          <p:nvPr/>
        </p:nvSpPr>
        <p:spPr>
          <a:xfrm>
            <a:off x="2750707" y="5092818"/>
            <a:ext cx="1716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Can never be 1-of-N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8160666" y="3058130"/>
            <a:ext cx="268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can immediately find the difference.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8071349" y="5613693"/>
            <a:ext cx="230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WGAN is helpful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41101" y="2265799"/>
            <a:ext cx="3489299" cy="197272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441101" y="4530416"/>
            <a:ext cx="3489299" cy="196245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8032776" y="2618331"/>
            <a:ext cx="406400" cy="4397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</p:cNvCxnSpPr>
          <p:nvPr/>
        </p:nvCxnSpPr>
        <p:spPr>
          <a:xfrm flipV="1">
            <a:off x="7996098" y="4208150"/>
            <a:ext cx="443079" cy="78917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53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Reinforcement Learning?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825625"/>
                <a:ext cx="7886700" cy="5032375"/>
              </a:xfrm>
            </p:spPr>
            <p:txBody>
              <a:bodyPr>
                <a:normAutofit/>
              </a:bodyPr>
              <a:lstStyle/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000" dirty="0"/>
              </a:p>
              <a:p>
                <a:endParaRPr lang="en-US" altLang="zh-TW" sz="2000" dirty="0"/>
              </a:p>
              <a:p>
                <a:r>
                  <a:rPr lang="en-US" altLang="zh-TW" sz="2000" dirty="0"/>
                  <a:t>Consider the output of discriminator as 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reward </a:t>
                </a:r>
              </a:p>
              <a:p>
                <a:pPr lvl="1"/>
                <a:r>
                  <a:rPr lang="en-US" altLang="zh-TW" sz="2000" dirty="0"/>
                  <a:t>Update generator to increase discriminator = to get maximum reward</a:t>
                </a:r>
              </a:p>
              <a:p>
                <a:pPr lvl="1"/>
                <a:r>
                  <a:rPr lang="en-US" altLang="zh-TW" sz="2000" dirty="0"/>
                  <a:t>Using the formulation of policy gradient, replace reward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000" dirty="0"/>
                  <a:t> with discriminator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sz="2000" dirty="0"/>
              </a:p>
              <a:p>
                <a:r>
                  <a:rPr lang="en-US" altLang="zh-TW" sz="2000" dirty="0"/>
                  <a:t>Different from typical RL</a:t>
                </a:r>
              </a:p>
              <a:p>
                <a:pPr lvl="1"/>
                <a:r>
                  <a:rPr lang="en-US" altLang="zh-TW" sz="2000" dirty="0"/>
                  <a:t>The discriminator would update</a:t>
                </a: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825625"/>
                <a:ext cx="7886700" cy="5032375"/>
              </a:xfrm>
              <a:blipFill>
                <a:blip r:embed="rId3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群組 25"/>
          <p:cNvGrpSpPr/>
          <p:nvPr/>
        </p:nvGrpSpPr>
        <p:grpSpPr>
          <a:xfrm>
            <a:off x="3443220" y="2196850"/>
            <a:ext cx="5305561" cy="1109040"/>
            <a:chOff x="419180" y="200044"/>
            <a:chExt cx="5305561" cy="1109040"/>
          </a:xfrm>
        </p:grpSpPr>
        <p:grpSp>
          <p:nvGrpSpPr>
            <p:cNvPr id="14" name="群組 13"/>
            <p:cNvGrpSpPr/>
            <p:nvPr/>
          </p:nvGrpSpPr>
          <p:grpSpPr>
            <a:xfrm>
              <a:off x="419180" y="231527"/>
              <a:ext cx="5305561" cy="1077557"/>
              <a:chOff x="10539" y="177703"/>
              <a:chExt cx="5305561" cy="1077557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934867" y="177703"/>
                <a:ext cx="1568171" cy="82619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Discriminator</a:t>
                </a:r>
              </a:p>
            </p:txBody>
          </p:sp>
          <p:sp>
            <p:nvSpPr>
              <p:cNvPr id="16" name="箭號: 向右 15"/>
              <p:cNvSpPr/>
              <p:nvPr/>
            </p:nvSpPr>
            <p:spPr>
              <a:xfrm>
                <a:off x="1388698" y="359968"/>
                <a:ext cx="584200" cy="461665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7" name="箭號: 向右 16"/>
              <p:cNvSpPr/>
              <p:nvPr/>
            </p:nvSpPr>
            <p:spPr>
              <a:xfrm>
                <a:off x="3468532" y="359967"/>
                <a:ext cx="584200" cy="461665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4011316" y="335685"/>
                <a:ext cx="987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dirty="0"/>
                  <a:t>scalar</a:t>
                </a:r>
                <a:endParaRPr lang="zh-TW" altLang="en-US" sz="1600" dirty="0"/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10539" y="916706"/>
                <a:ext cx="1416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</a:rPr>
                  <a:t>update</a:t>
                </a:r>
                <a:endParaRPr lang="zh-TW" alt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箭號: 向右 19"/>
              <p:cNvSpPr/>
              <p:nvPr/>
            </p:nvSpPr>
            <p:spPr>
              <a:xfrm rot="16200000">
                <a:off x="4793168" y="335684"/>
                <a:ext cx="584200" cy="461665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462925" y="200044"/>
              <a:ext cx="1313483" cy="854985"/>
              <a:chOff x="-783884" y="4912651"/>
              <a:chExt cx="1313483" cy="854985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-783884" y="4912651"/>
                <a:ext cx="1313483" cy="85498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TW" sz="1600" dirty="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-574156" y="5340144"/>
                <a:ext cx="85119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1600" dirty="0"/>
                  <a:t>Chatbot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-680743" y="4980475"/>
                <a:ext cx="523167" cy="359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err="1"/>
                  <a:t>En</a:t>
                </a:r>
                <a:endParaRPr lang="zh-TW" altLang="en-US" sz="1600" dirty="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-99715" y="4978916"/>
                <a:ext cx="542985" cy="3612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De</a:t>
                </a:r>
                <a:endParaRPr lang="zh-TW" alt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998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81" y="2684419"/>
            <a:ext cx="679810" cy="980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314883" y="2897320"/>
                <a:ext cx="4385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883" y="2897320"/>
                <a:ext cx="438582" cy="430887"/>
              </a:xfrm>
              <a:prstGeom prst="rect">
                <a:avLst/>
              </a:prstGeom>
              <a:blipFill>
                <a:blip r:embed="rId3"/>
                <a:stretch>
                  <a:fillRect l="-16667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號: 左-右雙向 6"/>
          <p:cNvSpPr/>
          <p:nvPr/>
        </p:nvSpPr>
        <p:spPr>
          <a:xfrm>
            <a:off x="3534500" y="2972993"/>
            <a:ext cx="660400" cy="4064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643629" y="4077893"/>
                <a:ext cx="10672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629" y="4077893"/>
                <a:ext cx="10672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643628" y="4660342"/>
                <a:ext cx="10804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628" y="4660342"/>
                <a:ext cx="10804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598296" y="5728174"/>
                <a:ext cx="11711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96" y="5728174"/>
                <a:ext cx="117115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 rot="5400000">
            <a:off x="2803915" y="5128758"/>
            <a:ext cx="901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5" name="文字方塊 14"/>
          <p:cNvSpPr txBox="1"/>
          <p:nvPr/>
        </p:nvSpPr>
        <p:spPr>
          <a:xfrm rot="5400000">
            <a:off x="4214893" y="5107684"/>
            <a:ext cx="901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2" name="矩形 21"/>
          <p:cNvSpPr/>
          <p:nvPr/>
        </p:nvSpPr>
        <p:spPr>
          <a:xfrm>
            <a:off x="2256603" y="2346077"/>
            <a:ext cx="3370522" cy="3923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7654" y="2759687"/>
            <a:ext cx="635626" cy="961319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566217" y="1758323"/>
            <a:ext cx="1353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g-step</a:t>
            </a:r>
            <a:endParaRPr lang="zh-TW" altLang="en-US" sz="2800" b="1" i="1" u="sng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543362" y="-6483"/>
            <a:ext cx="1353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d-step</a:t>
            </a:r>
            <a:endParaRPr lang="zh-TW" altLang="en-US" sz="2800" b="1" i="1" u="sng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9919" y="797979"/>
            <a:ext cx="635626" cy="961319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5114365" y="445889"/>
            <a:ext cx="1858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314" y="763219"/>
            <a:ext cx="679810" cy="980794"/>
          </a:xfrm>
          <a:prstGeom prst="rect">
            <a:avLst/>
          </a:prstGeom>
        </p:spPr>
      </p:pic>
      <p:sp>
        <p:nvSpPr>
          <p:cNvPr id="33" name="箭號: 向右 32"/>
          <p:cNvSpPr/>
          <p:nvPr/>
        </p:nvSpPr>
        <p:spPr>
          <a:xfrm>
            <a:off x="4238773" y="1026374"/>
            <a:ext cx="1260496" cy="351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462505" y="944661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505" y="944661"/>
                <a:ext cx="219740" cy="369332"/>
              </a:xfrm>
              <a:prstGeom prst="rect">
                <a:avLst/>
              </a:prstGeom>
              <a:blipFill>
                <a:blip r:embed="rId8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箭號: 向右 34"/>
          <p:cNvSpPr/>
          <p:nvPr/>
        </p:nvSpPr>
        <p:spPr>
          <a:xfrm>
            <a:off x="2729605" y="993951"/>
            <a:ext cx="552288" cy="351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558161" y="682498"/>
                <a:ext cx="50219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161" y="682498"/>
                <a:ext cx="50219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37"/>
          <p:cNvSpPr txBox="1"/>
          <p:nvPr/>
        </p:nvSpPr>
        <p:spPr>
          <a:xfrm>
            <a:off x="4222568" y="1318481"/>
            <a:ext cx="117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fake</a:t>
            </a:r>
            <a:endParaRPr lang="zh-TW" altLang="en-US" sz="2400" dirty="0"/>
          </a:p>
        </p:txBody>
      </p:sp>
      <p:pic>
        <p:nvPicPr>
          <p:cNvPr id="39" name="Picture 2" descr="对话泡泡图标矢量素材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434" y="184923"/>
            <a:ext cx="2940607" cy="201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箭號: 向右 39"/>
          <p:cNvSpPr/>
          <p:nvPr/>
        </p:nvSpPr>
        <p:spPr>
          <a:xfrm flipH="1">
            <a:off x="6418150" y="1033411"/>
            <a:ext cx="1260496" cy="351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6505264" y="1331825"/>
            <a:ext cx="117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</a:t>
            </a:r>
            <a:endParaRPr lang="zh-TW" altLang="en-US" sz="2400" dirty="0"/>
          </a:p>
        </p:txBody>
      </p:sp>
      <p:sp>
        <p:nvSpPr>
          <p:cNvPr id="46" name="箭號: 上-下雙向 45"/>
          <p:cNvSpPr/>
          <p:nvPr/>
        </p:nvSpPr>
        <p:spPr>
          <a:xfrm>
            <a:off x="1826626" y="531031"/>
            <a:ext cx="468836" cy="126038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A2B7C6BD-8FBD-4689-9DC8-92B182903E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8254" y="2683951"/>
            <a:ext cx="1152525" cy="110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7982D2B-730A-4336-985A-6EA11926E957}"/>
                  </a:ext>
                </a:extLst>
              </p:cNvPr>
              <p:cNvSpPr/>
              <p:nvPr/>
            </p:nvSpPr>
            <p:spPr>
              <a:xfrm>
                <a:off x="3892217" y="4029537"/>
                <a:ext cx="1474186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7982D2B-730A-4336-985A-6EA11926E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217" y="4029537"/>
                <a:ext cx="147418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C835D5E-AEF9-4223-8262-1C4EBB779D18}"/>
                  </a:ext>
                </a:extLst>
              </p:cNvPr>
              <p:cNvSpPr/>
              <p:nvPr/>
            </p:nvSpPr>
            <p:spPr>
              <a:xfrm>
                <a:off x="3892217" y="4598904"/>
                <a:ext cx="148739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C835D5E-AEF9-4223-8262-1C4EBB779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217" y="4598904"/>
                <a:ext cx="148739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2683458-D51A-441C-BC90-8863BB993531}"/>
                  </a:ext>
                </a:extLst>
              </p:cNvPr>
              <p:cNvSpPr/>
              <p:nvPr/>
            </p:nvSpPr>
            <p:spPr>
              <a:xfrm>
                <a:off x="3906174" y="5666736"/>
                <a:ext cx="1578060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2683458-D51A-441C-BC90-8863BB993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174" y="5666736"/>
                <a:ext cx="157806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911112" y="4027039"/>
                <a:ext cx="1474186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12" y="4027039"/>
                <a:ext cx="1474186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911112" y="4596406"/>
                <a:ext cx="1487394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12" y="4596406"/>
                <a:ext cx="148739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925069" y="5664238"/>
                <a:ext cx="1578060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069" y="5664238"/>
                <a:ext cx="157806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C7887D86-CD76-46D0-86ED-410A12786C02}"/>
                  </a:ext>
                </a:extLst>
              </p:cNvPr>
              <p:cNvSpPr txBox="1"/>
              <p:nvPr/>
            </p:nvSpPr>
            <p:spPr>
              <a:xfrm>
                <a:off x="6085941" y="3150558"/>
                <a:ext cx="4320209" cy="1130822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C7887D86-CD76-46D0-86ED-410A12786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941" y="3150558"/>
                <a:ext cx="4320209" cy="113082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03AC3CCD-D15A-42B3-8558-39806BC2BB4D}"/>
                  </a:ext>
                </a:extLst>
              </p:cNvPr>
              <p:cNvSpPr/>
              <p:nvPr/>
            </p:nvSpPr>
            <p:spPr>
              <a:xfrm>
                <a:off x="6506359" y="2529792"/>
                <a:ext cx="3201261" cy="542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03AC3CCD-D15A-42B3-8558-39806BC2B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359" y="2529792"/>
                <a:ext cx="3201261" cy="542200"/>
              </a:xfrm>
              <a:prstGeom prst="rect">
                <a:avLst/>
              </a:prstGeom>
              <a:blipFill>
                <a:blip r:embed="rId1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>
            <a:extLst>
              <a:ext uri="{FF2B5EF4-FFF2-40B4-BE49-F238E27FC236}">
                <a16:creationId xmlns:a16="http://schemas.microsoft.com/office/drawing/2014/main" id="{5836407B-A6A8-4269-BDE5-30CD724948A8}"/>
              </a:ext>
            </a:extLst>
          </p:cNvPr>
          <p:cNvSpPr/>
          <p:nvPr/>
        </p:nvSpPr>
        <p:spPr>
          <a:xfrm>
            <a:off x="8820749" y="2529793"/>
            <a:ext cx="886871" cy="537731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BAEA593D-B69A-4A64-AEC8-0CD136994477}"/>
              </a:ext>
            </a:extLst>
          </p:cNvPr>
          <p:cNvCxnSpPr>
            <a:cxnSpLocks/>
          </p:cNvCxnSpPr>
          <p:nvPr/>
        </p:nvCxnSpPr>
        <p:spPr>
          <a:xfrm>
            <a:off x="9271323" y="3067523"/>
            <a:ext cx="0" cy="240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41BF6D79-632C-4ED6-8D5E-85527D800FE1}"/>
              </a:ext>
            </a:extLst>
          </p:cNvPr>
          <p:cNvSpPr/>
          <p:nvPr/>
        </p:nvSpPr>
        <p:spPr>
          <a:xfrm>
            <a:off x="5873811" y="2360635"/>
            <a:ext cx="4644548" cy="3887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1BD98AA4-6016-4F77-8857-12C6221D5969}"/>
                  </a:ext>
                </a:extLst>
              </p:cNvPr>
              <p:cNvSpPr txBox="1"/>
              <p:nvPr/>
            </p:nvSpPr>
            <p:spPr>
              <a:xfrm>
                <a:off x="5917108" y="4297076"/>
                <a:ext cx="3488651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is positive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1BD98AA4-6016-4F77-8857-12C6221D5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108" y="4297076"/>
                <a:ext cx="3488651" cy="509178"/>
              </a:xfrm>
              <a:prstGeom prst="rect">
                <a:avLst/>
              </a:prstGeom>
              <a:blipFill>
                <a:blip r:embed="rId20"/>
                <a:stretch>
                  <a:fillRect l="-362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C752E1F9-2EFF-4FD9-947C-18348F1B3FE2}"/>
                  </a:ext>
                </a:extLst>
              </p:cNvPr>
              <p:cNvSpPr txBox="1"/>
              <p:nvPr/>
            </p:nvSpPr>
            <p:spPr>
              <a:xfrm>
                <a:off x="6138766" y="4708404"/>
                <a:ext cx="4968117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Updating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increase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C752E1F9-2EFF-4FD9-947C-18348F1B3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766" y="4708404"/>
                <a:ext cx="4968117" cy="509178"/>
              </a:xfrm>
              <a:prstGeom prst="rect">
                <a:avLst/>
              </a:prstGeom>
              <a:blipFill>
                <a:blip r:embed="rId21"/>
                <a:stretch>
                  <a:fillRect l="-1781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D8FD6832-8097-4899-8783-637C6C2C055D}"/>
                  </a:ext>
                </a:extLst>
              </p:cNvPr>
              <p:cNvSpPr txBox="1"/>
              <p:nvPr/>
            </p:nvSpPr>
            <p:spPr>
              <a:xfrm>
                <a:off x="5917108" y="5241212"/>
                <a:ext cx="3488651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is negative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D8FD6832-8097-4899-8783-637C6C2C0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108" y="5241212"/>
                <a:ext cx="3488651" cy="509178"/>
              </a:xfrm>
              <a:prstGeom prst="rect">
                <a:avLst/>
              </a:prstGeom>
              <a:blipFill>
                <a:blip r:embed="rId22"/>
                <a:stretch>
                  <a:fillRect l="-362" t="-2439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4A60CAE-0C25-4130-B2CB-F744BAE9B1B6}"/>
                  </a:ext>
                </a:extLst>
              </p:cNvPr>
              <p:cNvSpPr txBox="1"/>
              <p:nvPr/>
            </p:nvSpPr>
            <p:spPr>
              <a:xfrm>
                <a:off x="6138765" y="5716393"/>
                <a:ext cx="4968117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Updating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decrease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4A60CAE-0C25-4130-B2CB-F744BAE9B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765" y="5716393"/>
                <a:ext cx="4968117" cy="509178"/>
              </a:xfrm>
              <a:prstGeom prst="rect">
                <a:avLst/>
              </a:prstGeom>
              <a:blipFill>
                <a:blip r:embed="rId23"/>
                <a:stretch>
                  <a:fillRect l="-1781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DC26FEB-C4D8-4009-8760-2452A6280C02}"/>
                  </a:ext>
                </a:extLst>
              </p:cNvPr>
              <p:cNvSpPr/>
              <p:nvPr/>
            </p:nvSpPr>
            <p:spPr>
              <a:xfrm>
                <a:off x="6950432" y="3484009"/>
                <a:ext cx="1230029" cy="50917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DC26FEB-C4D8-4009-8760-2452A6280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432" y="3484009"/>
                <a:ext cx="1230029" cy="50917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15B189F9-7ABF-4043-AB87-63D4001DF51D}"/>
                  </a:ext>
                </a:extLst>
              </p:cNvPr>
              <p:cNvSpPr/>
              <p:nvPr/>
            </p:nvSpPr>
            <p:spPr>
              <a:xfrm>
                <a:off x="5917108" y="4318059"/>
                <a:ext cx="1230029" cy="50917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15B189F9-7ABF-4043-AB87-63D4001DF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108" y="4318059"/>
                <a:ext cx="1230029" cy="509178"/>
              </a:xfrm>
              <a:prstGeom prst="rect">
                <a:avLst/>
              </a:prstGeom>
              <a:blipFill>
                <a:blip r:embed="rId25"/>
                <a:stretch>
                  <a:fillRect l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D2E23EF-3FBB-4CAE-B071-3DACE07F88CF}"/>
                  </a:ext>
                </a:extLst>
              </p:cNvPr>
              <p:cNvSpPr/>
              <p:nvPr/>
            </p:nvSpPr>
            <p:spPr>
              <a:xfrm>
                <a:off x="5912100" y="5225516"/>
                <a:ext cx="1230029" cy="50917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D2E23EF-3FBB-4CAE-B071-3DACE07F8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100" y="5225516"/>
                <a:ext cx="1230029" cy="509178"/>
              </a:xfrm>
              <a:prstGeom prst="rect">
                <a:avLst/>
              </a:prstGeom>
              <a:blipFill>
                <a:blip r:embed="rId26"/>
                <a:stretch>
                  <a:fillRect l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/>
          <p:cNvSpPr txBox="1"/>
          <p:nvPr/>
        </p:nvSpPr>
        <p:spPr>
          <a:xfrm>
            <a:off x="5143873" y="2634827"/>
            <a:ext cx="44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</a:t>
            </a:r>
            <a:endParaRPr lang="zh-TW" altLang="en-US" sz="2400" dirty="0"/>
          </a:p>
        </p:txBody>
      </p:sp>
      <p:sp>
        <p:nvSpPr>
          <p:cNvPr id="24" name="箭號: 弧形下彎 23"/>
          <p:cNvSpPr/>
          <p:nvPr/>
        </p:nvSpPr>
        <p:spPr>
          <a:xfrm>
            <a:off x="4450274" y="2022003"/>
            <a:ext cx="2968487" cy="58004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箭號: 弧形下彎 24"/>
          <p:cNvSpPr/>
          <p:nvPr/>
        </p:nvSpPr>
        <p:spPr>
          <a:xfrm flipH="1" flipV="1">
            <a:off x="4389179" y="6183733"/>
            <a:ext cx="2968487" cy="58004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17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8" grpId="0"/>
      <p:bldP spid="31" grpId="0"/>
      <p:bldP spid="33" grpId="0" animBg="1"/>
      <p:bldP spid="34" grpId="0"/>
      <p:bldP spid="35" grpId="0" animBg="1"/>
      <p:bldP spid="36" grpId="0"/>
      <p:bldP spid="38" grpId="0"/>
      <p:bldP spid="40" grpId="0" animBg="1"/>
      <p:bldP spid="41" grpId="0"/>
      <p:bldP spid="46" grpId="0" animBg="1"/>
      <p:bldP spid="12" grpId="0" animBg="1"/>
      <p:bldP spid="13" grpId="0" animBg="1"/>
      <p:bldP spid="14" grpId="0" animBg="1"/>
      <p:bldP spid="64" grpId="0" animBg="1"/>
      <p:bldP spid="65" grpId="0" animBg="1"/>
      <p:bldP spid="66" grpId="0" animBg="1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Reward for Every Generation Step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699691" y="1277796"/>
                <a:ext cx="683380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691" y="1277796"/>
                <a:ext cx="6833801" cy="1130822"/>
              </a:xfrm>
              <a:prstGeom prst="rect">
                <a:avLst/>
              </a:prstGeom>
              <a:blipFill>
                <a:blip r:embed="rId2"/>
                <a:stretch>
                  <a:fillRect t="-101111" b="-15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896803" y="2538416"/>
                <a:ext cx="3587750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 = “What is your name?”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803" y="2538416"/>
                <a:ext cx="3587750" cy="473591"/>
              </a:xfrm>
              <a:prstGeom prst="rect">
                <a:avLst/>
              </a:prstGeom>
              <a:blipFill>
                <a:blip r:embed="rId3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896803" y="2960228"/>
                <a:ext cx="2971388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 = “I don’t know”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803" y="2960228"/>
                <a:ext cx="2971388" cy="473591"/>
              </a:xfrm>
              <a:prstGeom prst="rect">
                <a:avLst/>
              </a:prstGeom>
              <a:blipFill>
                <a:blip r:embed="rId4"/>
                <a:stretch>
                  <a:fillRect t="-263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583818" y="2528834"/>
                <a:ext cx="2743315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negative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818" y="2528834"/>
                <a:ext cx="2743315" cy="509178"/>
              </a:xfrm>
              <a:prstGeom prst="rect">
                <a:avLst/>
              </a:prstGeom>
              <a:blipFill>
                <a:blip r:embed="rId5"/>
                <a:stretch>
                  <a:fillRect l="-461" r="-1382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577417" y="2952524"/>
                <a:ext cx="4697440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Update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decrease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latin typeface="Cambria Math" panose="02040503050406030204" pitchFamily="18" charset="0"/>
                      </a:rPr>
                      <m:t>log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417" y="2952524"/>
                <a:ext cx="4697440" cy="509178"/>
              </a:xfrm>
              <a:prstGeom prst="rect">
                <a:avLst/>
              </a:prstGeom>
              <a:blipFill>
                <a:blip r:embed="rId6"/>
                <a:stretch>
                  <a:fillRect l="-188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688551" y="3493276"/>
                <a:ext cx="8856079" cy="5100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1:2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551" y="3493276"/>
                <a:ext cx="8856079" cy="510011"/>
              </a:xfrm>
              <a:prstGeom prst="rect">
                <a:avLst/>
              </a:prstGeom>
              <a:blipFill>
                <a:blip r:embed="rId7"/>
                <a:stretch>
                  <a:fillRect l="-430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號: 向下 12"/>
          <p:cNvSpPr/>
          <p:nvPr/>
        </p:nvSpPr>
        <p:spPr>
          <a:xfrm>
            <a:off x="4708759" y="4015742"/>
            <a:ext cx="573874" cy="36001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/>
          <p:cNvSpPr/>
          <p:nvPr/>
        </p:nvSpPr>
        <p:spPr>
          <a:xfrm>
            <a:off x="6721748" y="3999566"/>
            <a:ext cx="573874" cy="36001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下 14"/>
          <p:cNvSpPr/>
          <p:nvPr/>
        </p:nvSpPr>
        <p:spPr>
          <a:xfrm>
            <a:off x="9090536" y="4025261"/>
            <a:ext cx="573874" cy="36001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165346" y="3921276"/>
                <a:ext cx="1772631" cy="509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"|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346" y="3921276"/>
                <a:ext cx="1772631" cy="509627"/>
              </a:xfrm>
              <a:prstGeom prst="rect">
                <a:avLst/>
              </a:prstGeom>
              <a:blipFill>
                <a:blip r:embed="rId8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4" descr="「問號 png」的圖片搜尋結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363" y="3915886"/>
            <a:ext cx="580761" cy="58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903203" y="4733990"/>
                <a:ext cx="36806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 = “What is your name?”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203" y="4733990"/>
                <a:ext cx="3680614" cy="473591"/>
              </a:xfrm>
              <a:prstGeom prst="rect">
                <a:avLst/>
              </a:prstGeom>
              <a:blipFill>
                <a:blip r:embed="rId10"/>
                <a:stretch>
                  <a:fillRect t="-2632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916148" y="5185139"/>
                <a:ext cx="2971388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 = “I am John”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8" y="5185139"/>
                <a:ext cx="2971388" cy="473591"/>
              </a:xfrm>
              <a:prstGeom prst="rect">
                <a:avLst/>
              </a:prstGeom>
              <a:blipFill>
                <a:blip r:embed="rId11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660774" y="4753096"/>
                <a:ext cx="2658933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positive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774" y="4753096"/>
                <a:ext cx="2658933" cy="509178"/>
              </a:xfrm>
              <a:prstGeom prst="rect">
                <a:avLst/>
              </a:prstGeom>
              <a:blipFill>
                <a:blip r:embed="rId12"/>
                <a:stretch>
                  <a:fillRect l="-476" r="-1905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660773" y="5218313"/>
                <a:ext cx="461408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Update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increase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latin typeface="Cambria Math" panose="02040503050406030204" pitchFamily="18" charset="0"/>
                      </a:rPr>
                      <m:t>log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773" y="5218313"/>
                <a:ext cx="4614084" cy="509178"/>
              </a:xfrm>
              <a:prstGeom prst="rect">
                <a:avLst/>
              </a:prstGeom>
              <a:blipFill>
                <a:blip r:embed="rId13"/>
                <a:stretch>
                  <a:fillRect l="-1923" t="-2439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688551" y="5761503"/>
                <a:ext cx="8856079" cy="5100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1:2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551" y="5761503"/>
                <a:ext cx="8856079" cy="510011"/>
              </a:xfrm>
              <a:prstGeom prst="rect">
                <a:avLst/>
              </a:prstGeom>
              <a:blipFill>
                <a:blip r:embed="rId14"/>
                <a:stretch>
                  <a:fillRect l="-430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箭號: 向下 22"/>
          <p:cNvSpPr/>
          <p:nvPr/>
        </p:nvSpPr>
        <p:spPr>
          <a:xfrm flipV="1">
            <a:off x="4708759" y="6286431"/>
            <a:ext cx="573874" cy="3600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下 23"/>
          <p:cNvSpPr/>
          <p:nvPr/>
        </p:nvSpPr>
        <p:spPr>
          <a:xfrm flipV="1">
            <a:off x="6723324" y="6286431"/>
            <a:ext cx="573874" cy="3600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下 24"/>
          <p:cNvSpPr/>
          <p:nvPr/>
        </p:nvSpPr>
        <p:spPr>
          <a:xfrm flipV="1">
            <a:off x="9090536" y="6283687"/>
            <a:ext cx="573874" cy="3600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165346" y="6214870"/>
                <a:ext cx="1772631" cy="509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"|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346" y="6214870"/>
                <a:ext cx="1772631" cy="509627"/>
              </a:xfrm>
              <a:prstGeom prst="rect">
                <a:avLst/>
              </a:prstGeom>
              <a:blipFill>
                <a:blip r:embed="rId1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單箭頭接點 3"/>
          <p:cNvCxnSpPr/>
          <p:nvPr/>
        </p:nvCxnSpPr>
        <p:spPr>
          <a:xfrm>
            <a:off x="1116035" y="2472564"/>
            <a:ext cx="995992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101967" y="4552918"/>
            <a:ext cx="995992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51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  <p:bldP spid="12" grpId="0"/>
      <p:bldP spid="13" grpId="0" animBg="1"/>
      <p:bldP spid="14" grpId="0" animBg="1"/>
      <p:bldP spid="15" grpId="0" animBg="1"/>
      <p:bldP spid="16" grpId="0"/>
      <p:bldP spid="18" grpId="0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692649" y="2779694"/>
                <a:ext cx="1772631" cy="509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"|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649" y="2779694"/>
                <a:ext cx="1772631" cy="509627"/>
              </a:xfrm>
              <a:prstGeom prst="rect">
                <a:avLst/>
              </a:prstGeom>
              <a:blipFill>
                <a:blip r:embed="rId2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Reward for Every Generation Step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42251" y="5524235"/>
            <a:ext cx="8167952" cy="49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34290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-US" altLang="zh-TW" sz="2400" dirty="0">
                <a:solidFill>
                  <a:srgbClr val="000000"/>
                </a:solidFill>
              </a:rPr>
              <a:t>Method 2. Discriminator For Partially Decoded Sequences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10165" y="1953604"/>
                <a:ext cx="8856079" cy="5100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1:2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165" y="1953604"/>
                <a:ext cx="8856079" cy="510011"/>
              </a:xfrm>
              <a:prstGeom prst="rect">
                <a:avLst/>
              </a:prstGeom>
              <a:blipFill>
                <a:blip r:embed="rId3"/>
                <a:stretch>
                  <a:fillRect l="-573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802592" y="1453610"/>
                <a:ext cx="4823792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 = “What is your name?”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592" y="1453610"/>
                <a:ext cx="4823792" cy="473591"/>
              </a:xfrm>
              <a:prstGeom prst="rect">
                <a:avLst/>
              </a:prstGeom>
              <a:blipFill>
                <a:blip r:embed="rId4"/>
                <a:stretch>
                  <a:fillRect l="-262" t="-2564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585213" y="1443280"/>
                <a:ext cx="2971388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 = “I don’t know”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213" y="1443280"/>
                <a:ext cx="2971388" cy="473591"/>
              </a:xfrm>
              <a:prstGeom prst="rect">
                <a:avLst/>
              </a:prstGeom>
              <a:blipFill>
                <a:blip r:embed="rId5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號: 向下 12"/>
          <p:cNvSpPr/>
          <p:nvPr/>
        </p:nvSpPr>
        <p:spPr>
          <a:xfrm flipV="1">
            <a:off x="3982071" y="3047054"/>
            <a:ext cx="573874" cy="3600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531954" y="2776960"/>
                <a:ext cx="2372396" cy="509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𝑑𝑜𝑛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"|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,"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54" y="2776960"/>
                <a:ext cx="2372396" cy="509627"/>
              </a:xfrm>
              <a:prstGeom prst="rect">
                <a:avLst/>
              </a:prstGeom>
              <a:blipFill>
                <a:blip r:embed="rId6"/>
                <a:stretch>
                  <a:fillRect l="-532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070908" y="2824584"/>
                <a:ext cx="3135947" cy="509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𝑘𝑛𝑜𝑤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"|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,"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𝑑𝑜𝑛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908" y="2824584"/>
                <a:ext cx="3135947" cy="509627"/>
              </a:xfrm>
              <a:prstGeom prst="rect">
                <a:avLst/>
              </a:prstGeom>
              <a:blipFill>
                <a:blip r:embed="rId7"/>
                <a:stretch>
                  <a:fillRect l="-40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1046372" y="5145980"/>
            <a:ext cx="5279459" cy="492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34290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-US" altLang="zh-TW" sz="2400" dirty="0">
                <a:solidFill>
                  <a:srgbClr val="000000"/>
                </a:solidFill>
              </a:rPr>
              <a:t>Method 1. Monte Carlo (MC)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634415" y="4047676"/>
                <a:ext cx="772072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𝑙𝑜𝑔𝑃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415" y="4047676"/>
                <a:ext cx="7720721" cy="1130822"/>
              </a:xfrm>
              <a:prstGeom prst="rect">
                <a:avLst/>
              </a:prstGeom>
              <a:blipFill>
                <a:blip r:embed="rId8"/>
                <a:stretch>
                  <a:fillRect t="-101111" b="-15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接點 19"/>
          <p:cNvCxnSpPr>
            <a:cxnSpLocks/>
          </p:cNvCxnSpPr>
          <p:nvPr/>
        </p:nvCxnSpPr>
        <p:spPr>
          <a:xfrm>
            <a:off x="4393957" y="2443544"/>
            <a:ext cx="1150623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cxnSpLocks/>
          </p:cNvCxnSpPr>
          <p:nvPr/>
        </p:nvCxnSpPr>
        <p:spPr>
          <a:xfrm>
            <a:off x="6290938" y="2421368"/>
            <a:ext cx="1523666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cxnSpLocks/>
          </p:cNvCxnSpPr>
          <p:nvPr/>
        </p:nvCxnSpPr>
        <p:spPr>
          <a:xfrm>
            <a:off x="8683188" y="2421368"/>
            <a:ext cx="1658716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</p:cNvCxnSpPr>
          <p:nvPr/>
        </p:nvCxnSpPr>
        <p:spPr>
          <a:xfrm flipH="1">
            <a:off x="4144305" y="2495783"/>
            <a:ext cx="824963" cy="3288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 flipH="1">
            <a:off x="5938101" y="2407334"/>
            <a:ext cx="1132806" cy="49670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cxnSpLocks/>
          </p:cNvCxnSpPr>
          <p:nvPr/>
        </p:nvCxnSpPr>
        <p:spPr>
          <a:xfrm flipH="1">
            <a:off x="8497019" y="2463614"/>
            <a:ext cx="876754" cy="44042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768410" y="3192204"/>
                <a:ext cx="683380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10" y="3192204"/>
                <a:ext cx="6833801" cy="1130822"/>
              </a:xfrm>
              <a:prstGeom prst="rect">
                <a:avLst/>
              </a:prstGeom>
              <a:blipFill>
                <a:blip r:embed="rId9"/>
                <a:stretch>
                  <a:fillRect t="-10111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號: 彎曲 6"/>
          <p:cNvSpPr/>
          <p:nvPr/>
        </p:nvSpPr>
        <p:spPr>
          <a:xfrm flipV="1">
            <a:off x="2109129" y="4131405"/>
            <a:ext cx="736301" cy="68788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1" name="直線接點 20"/>
          <p:cNvCxnSpPr>
            <a:cxnSpLocks/>
          </p:cNvCxnSpPr>
          <p:nvPr/>
        </p:nvCxnSpPr>
        <p:spPr>
          <a:xfrm>
            <a:off x="4651207" y="3942166"/>
            <a:ext cx="18769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cxnSpLocks/>
          </p:cNvCxnSpPr>
          <p:nvPr/>
        </p:nvCxnSpPr>
        <p:spPr>
          <a:xfrm>
            <a:off x="4651206" y="5130873"/>
            <a:ext cx="4796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cxnSpLocks/>
          </p:cNvCxnSpPr>
          <p:nvPr/>
        </p:nvCxnSpPr>
        <p:spPr>
          <a:xfrm>
            <a:off x="7203283" y="4819293"/>
            <a:ext cx="27671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cxnSpLocks/>
          </p:cNvCxnSpPr>
          <p:nvPr/>
        </p:nvCxnSpPr>
        <p:spPr>
          <a:xfrm>
            <a:off x="3479344" y="3944511"/>
            <a:ext cx="117186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cxnSpLocks/>
          </p:cNvCxnSpPr>
          <p:nvPr/>
        </p:nvCxnSpPr>
        <p:spPr>
          <a:xfrm>
            <a:off x="5292273" y="4838772"/>
            <a:ext cx="1876911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2BE1CFAF-0C9B-44A4-AE7E-E2E8E7E4CD4A}"/>
              </a:ext>
            </a:extLst>
          </p:cNvPr>
          <p:cNvSpPr/>
          <p:nvPr/>
        </p:nvSpPr>
        <p:spPr>
          <a:xfrm>
            <a:off x="6142910" y="5214656"/>
            <a:ext cx="2599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[Yu, et al., AAAI, 2017]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369845D-1771-46A0-8044-EC4D18BE2BD8}"/>
              </a:ext>
            </a:extLst>
          </p:cNvPr>
          <p:cNvSpPr/>
          <p:nvPr/>
        </p:nvSpPr>
        <p:spPr>
          <a:xfrm>
            <a:off x="7995514" y="5856171"/>
            <a:ext cx="2599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altLang="zh-TW" dirty="0">
                <a:solidFill>
                  <a:srgbClr val="0000FF"/>
                </a:solidFill>
                <a:latin typeface="Lucida Grande"/>
              </a:rPr>
              <a:t>[Li, et al., EMNLP, 2017]</a:t>
            </a:r>
            <a:endParaRPr lang="zh-TW" altLang="en-US" dirty="0"/>
          </a:p>
        </p:txBody>
      </p:sp>
      <p:sp>
        <p:nvSpPr>
          <p:cNvPr id="12" name="箭號: 向下 11"/>
          <p:cNvSpPr/>
          <p:nvPr/>
        </p:nvSpPr>
        <p:spPr>
          <a:xfrm>
            <a:off x="9935219" y="3082285"/>
            <a:ext cx="573874" cy="36001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/>
          <p:cNvSpPr/>
          <p:nvPr/>
        </p:nvSpPr>
        <p:spPr>
          <a:xfrm>
            <a:off x="6579312" y="3077030"/>
            <a:ext cx="573874" cy="36001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7C1AEC1-67C0-4345-872A-03A9C8A07545}"/>
              </a:ext>
            </a:extLst>
          </p:cNvPr>
          <p:cNvSpPr/>
          <p:nvPr/>
        </p:nvSpPr>
        <p:spPr>
          <a:xfrm>
            <a:off x="1042251" y="6075634"/>
            <a:ext cx="8167952" cy="49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34290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-US" altLang="zh-TW" sz="2400" dirty="0">
                <a:solidFill>
                  <a:srgbClr val="000000"/>
                </a:solidFill>
              </a:rPr>
              <a:t>Method 3. Step-wise evaluation</a:t>
            </a:r>
            <a:endParaRPr lang="zh-TW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F301F03-521C-415D-AC7A-6C00C01CF0E7}"/>
              </a:ext>
            </a:extLst>
          </p:cNvPr>
          <p:cNvSpPr/>
          <p:nvPr/>
        </p:nvSpPr>
        <p:spPr>
          <a:xfrm>
            <a:off x="5622169" y="6173379"/>
            <a:ext cx="43428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[</a:t>
            </a:r>
            <a:r>
              <a:rPr lang="en-US" altLang="zh-TW" dirty="0" err="1">
                <a:solidFill>
                  <a:srgbClr val="0000FF"/>
                </a:solidFill>
                <a:latin typeface="Lucida Grande"/>
              </a:rPr>
              <a:t>Tual</a:t>
            </a:r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, et al., </a:t>
            </a:r>
            <a:r>
              <a:rPr lang="en-US" altLang="zh-TW" dirty="0" err="1">
                <a:solidFill>
                  <a:srgbClr val="0000FF"/>
                </a:solidFill>
                <a:latin typeface="Lucida Grande"/>
              </a:rPr>
              <a:t>arXiv</a:t>
            </a:r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, 2018][Xu, et al., EMNLP, 2018][William </a:t>
            </a:r>
            <a:r>
              <a:rPr lang="en-US" altLang="zh-TW" dirty="0" err="1">
                <a:solidFill>
                  <a:srgbClr val="0000FF"/>
                </a:solidFill>
                <a:latin typeface="Lucida Grande"/>
              </a:rPr>
              <a:t>Fedus</a:t>
            </a:r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, et al., ICLR, 2018]</a:t>
            </a:r>
            <a:endParaRPr lang="zh-TW" altLang="en-US" dirty="0">
              <a:solidFill>
                <a:srgbClr val="0000FF"/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18780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  <p:bldP spid="17" grpId="0"/>
      <p:bldP spid="18" grpId="0"/>
      <p:bldP spid="25" grpId="0"/>
      <p:bldP spid="7" grpId="0" animBg="1"/>
      <p:bldP spid="5" grpId="0"/>
      <p:bldP spid="32" grpId="0"/>
      <p:bldP spid="12" grpId="0" animBg="1"/>
      <p:bldP spid="11" grpId="0" animBg="1"/>
      <p:bldP spid="35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64579-D2C3-2347-B854-2E6F4104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Data Science Center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FAF4A-AC23-C540-ABA7-A5E720959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What You Will Learn Today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GANs Applications for Vision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GANs Applications for NLP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GANs Application for Speech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Reproduction of Some Models</a:t>
            </a:r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What You Will Practice Today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Realistic Image Generation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Image to Image Translation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Password Cracking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Text to Speech 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75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80B49-BE9C-443F-8DA7-625B59BC9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Empirical Performance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81371E-2020-412E-B104-988E76FE9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MLE frequently</a:t>
            </a:r>
            <a:r>
              <a:rPr lang="zh-TW" altLang="en-US" dirty="0"/>
              <a:t> </a:t>
            </a:r>
            <a:r>
              <a:rPr lang="en-US" altLang="zh-TW" dirty="0"/>
              <a:t>generates “I’m sorry”, “I don’t know”, etc. (corresponding to fuzzy images?) </a:t>
            </a:r>
          </a:p>
          <a:p>
            <a:r>
              <a:rPr lang="en-US" altLang="zh-TW" dirty="0"/>
              <a:t>GAN generates longer and more complex responses. </a:t>
            </a:r>
          </a:p>
          <a:p>
            <a:r>
              <a:rPr lang="en-US" altLang="zh-TW" dirty="0"/>
              <a:t>Find more comparison in the survey papers. ‘</a:t>
            </a:r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[Lu, et al., </a:t>
            </a:r>
            <a:r>
              <a:rPr lang="en-US" altLang="zh-TW" sz="1800" dirty="0" err="1">
                <a:solidFill>
                  <a:srgbClr val="0000FF"/>
                </a:solidFill>
              </a:rPr>
              <a:t>arXiv</a:t>
            </a:r>
            <a:r>
              <a:rPr lang="en-US" altLang="zh-TW" sz="1800" dirty="0">
                <a:solidFill>
                  <a:srgbClr val="0000FF"/>
                </a:solidFill>
              </a:rPr>
              <a:t>, 2018][Zhu, et al., </a:t>
            </a:r>
            <a:r>
              <a:rPr lang="en-US" altLang="zh-TW" sz="1800" dirty="0" err="1">
                <a:solidFill>
                  <a:srgbClr val="0000FF"/>
                </a:solidFill>
              </a:rPr>
              <a:t>arXiv</a:t>
            </a:r>
            <a:r>
              <a:rPr lang="en-US" altLang="zh-TW" sz="1800" dirty="0">
                <a:solidFill>
                  <a:srgbClr val="0000FF"/>
                </a:solidFill>
              </a:rPr>
              <a:t>, 2018]</a:t>
            </a:r>
            <a:endParaRPr lang="zh-TW" altLang="en-US" sz="1800" dirty="0"/>
          </a:p>
          <a:p>
            <a:r>
              <a:rPr lang="en-US" altLang="zh-TW" dirty="0"/>
              <a:t>However, no strong evidence shows that GANs are better than MLE.</a:t>
            </a:r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[</a:t>
            </a:r>
            <a:r>
              <a:rPr lang="en-US" altLang="zh-TW" sz="1800" dirty="0" err="1">
                <a:solidFill>
                  <a:srgbClr val="0000FF"/>
                </a:solidFill>
              </a:rPr>
              <a:t>Stanislau</a:t>
            </a:r>
            <a:r>
              <a:rPr lang="en-US" altLang="zh-TW" sz="1800" dirty="0">
                <a:solidFill>
                  <a:srgbClr val="0000FF"/>
                </a:solidFill>
              </a:rPr>
              <a:t> Semeniuta, et al., </a:t>
            </a:r>
            <a:r>
              <a:rPr lang="en-US" altLang="zh-TW" sz="1800" dirty="0" err="1">
                <a:solidFill>
                  <a:srgbClr val="0000FF"/>
                </a:solidFill>
              </a:rPr>
              <a:t>arXiv</a:t>
            </a:r>
            <a:r>
              <a:rPr lang="en-US" altLang="zh-TW" sz="1800" dirty="0">
                <a:solidFill>
                  <a:srgbClr val="0000FF"/>
                </a:solidFill>
              </a:rPr>
              <a:t>, 2018] [Guy Tevet, et al., </a:t>
            </a:r>
            <a:r>
              <a:rPr lang="en-US" altLang="zh-TW" sz="1800" dirty="0" err="1">
                <a:solidFill>
                  <a:srgbClr val="0000FF"/>
                </a:solidFill>
              </a:rPr>
              <a:t>arXiv</a:t>
            </a:r>
            <a:r>
              <a:rPr lang="en-US" altLang="zh-TW" sz="1800" dirty="0">
                <a:solidFill>
                  <a:srgbClr val="0000FF"/>
                </a:solidFill>
              </a:rPr>
              <a:t>, 2018] [Massimo Caccia, et al., </a:t>
            </a:r>
            <a:r>
              <a:rPr lang="en-US" altLang="zh-TW" sz="1800" dirty="0" err="1">
                <a:solidFill>
                  <a:srgbClr val="0000FF"/>
                </a:solidFill>
              </a:rPr>
              <a:t>arXiv</a:t>
            </a:r>
            <a:r>
              <a:rPr lang="en-US" altLang="zh-TW" sz="1800" dirty="0">
                <a:solidFill>
                  <a:srgbClr val="0000FF"/>
                </a:solidFill>
              </a:rPr>
              <a:t>, 2018]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1235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F38E6E-CCBD-4301-9C71-A7674B59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6C966E-E895-42E7-85A2-401C34C62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694999"/>
            <a:ext cx="7886700" cy="5032375"/>
          </a:xfrm>
        </p:spPr>
        <p:txBody>
          <a:bodyPr>
            <a:normAutofit/>
          </a:bodyPr>
          <a:lstStyle/>
          <a:p>
            <a:r>
              <a:rPr lang="en-US" altLang="zh-TW" dirty="0"/>
              <a:t>Supervised machine translation </a:t>
            </a:r>
            <a:r>
              <a:rPr lang="en-US" altLang="zh-TW" sz="1800" dirty="0">
                <a:solidFill>
                  <a:srgbClr val="0000FF"/>
                </a:solidFill>
              </a:rPr>
              <a:t>[Wu, et al., </a:t>
            </a:r>
            <a:r>
              <a:rPr lang="en-US" altLang="zh-TW" sz="1800" dirty="0" err="1">
                <a:solidFill>
                  <a:srgbClr val="0000FF"/>
                </a:solidFill>
              </a:rPr>
              <a:t>arXiv</a:t>
            </a:r>
            <a:r>
              <a:rPr lang="en-US" altLang="zh-TW" sz="1800" dirty="0">
                <a:solidFill>
                  <a:srgbClr val="0000FF"/>
                </a:solidFill>
              </a:rPr>
              <a:t> 2017][</a:t>
            </a:r>
            <a:r>
              <a:rPr lang="de-DE" altLang="zh-TW" sz="1800" dirty="0">
                <a:solidFill>
                  <a:srgbClr val="0000FF"/>
                </a:solidFill>
              </a:rPr>
              <a:t>Yang, </a:t>
            </a:r>
            <a:r>
              <a:rPr lang="en-US" altLang="zh-TW" sz="1800" dirty="0">
                <a:solidFill>
                  <a:srgbClr val="0000FF"/>
                </a:solidFill>
              </a:rPr>
              <a:t>et al., </a:t>
            </a:r>
            <a:r>
              <a:rPr lang="en-US" altLang="zh-TW" sz="1800" dirty="0" err="1">
                <a:solidFill>
                  <a:srgbClr val="0000FF"/>
                </a:solidFill>
              </a:rPr>
              <a:t>arXiv</a:t>
            </a:r>
            <a:r>
              <a:rPr lang="en-US" altLang="zh-TW" sz="1800" dirty="0">
                <a:solidFill>
                  <a:srgbClr val="0000FF"/>
                </a:solidFill>
              </a:rPr>
              <a:t> 2017]</a:t>
            </a:r>
          </a:p>
          <a:p>
            <a:r>
              <a:rPr lang="en-US" altLang="zh-TW" dirty="0"/>
              <a:t>Supervised abstractive summarization </a:t>
            </a:r>
            <a:r>
              <a:rPr lang="en-US" altLang="zh-TW" sz="1800" dirty="0">
                <a:solidFill>
                  <a:srgbClr val="0000FF"/>
                </a:solidFill>
              </a:rPr>
              <a:t>[Liu, et al., AAAI 2018]</a:t>
            </a:r>
          </a:p>
          <a:p>
            <a:r>
              <a:rPr lang="en-US" altLang="zh-TW" dirty="0"/>
              <a:t>Image/video caption generation </a:t>
            </a:r>
            <a:r>
              <a:rPr lang="en-US" altLang="zh-TW" sz="1800" dirty="0">
                <a:solidFill>
                  <a:srgbClr val="0000FF"/>
                </a:solidFill>
              </a:rPr>
              <a:t>[</a:t>
            </a:r>
            <a:r>
              <a:rPr lang="en-US" altLang="zh-TW" sz="1800" dirty="0" err="1">
                <a:solidFill>
                  <a:srgbClr val="0000FF"/>
                </a:solidFill>
              </a:rPr>
              <a:t>Rakshith</a:t>
            </a:r>
            <a:r>
              <a:rPr lang="en-US" altLang="zh-TW" sz="1800" dirty="0">
                <a:solidFill>
                  <a:srgbClr val="0000FF"/>
                </a:solidFill>
              </a:rPr>
              <a:t> Shetty, et al., ICCV 2017][Liang, et al., </a:t>
            </a:r>
            <a:r>
              <a:rPr lang="en-US" altLang="zh-TW" sz="1800" dirty="0" err="1">
                <a:solidFill>
                  <a:srgbClr val="0000FF"/>
                </a:solidFill>
              </a:rPr>
              <a:t>arXiv</a:t>
            </a:r>
            <a:r>
              <a:rPr lang="zh-TW" altLang="en-US" sz="1800" dirty="0">
                <a:solidFill>
                  <a:srgbClr val="0000FF"/>
                </a:solidFill>
              </a:rPr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2017]</a:t>
            </a:r>
          </a:p>
          <a:p>
            <a:r>
              <a:rPr lang="en-US" altLang="zh-TW" dirty="0"/>
              <a:t>Speech Recognition </a:t>
            </a:r>
            <a:r>
              <a:rPr lang="en-US" altLang="zh-TW" sz="1800" dirty="0">
                <a:solidFill>
                  <a:srgbClr val="0000FF"/>
                </a:solidFill>
              </a:rPr>
              <a:t>[Liu, et al., </a:t>
            </a:r>
            <a:r>
              <a:rPr lang="en-US" altLang="zh-TW" sz="1800" dirty="0" err="1">
                <a:solidFill>
                  <a:srgbClr val="0000FF"/>
                </a:solidFill>
              </a:rPr>
              <a:t>arXiv</a:t>
            </a:r>
            <a:r>
              <a:rPr lang="en-US" altLang="zh-TW" sz="1800" dirty="0">
                <a:solidFill>
                  <a:srgbClr val="0000FF"/>
                </a:solidFill>
              </a:rPr>
              <a:t> 2018]</a:t>
            </a:r>
          </a:p>
          <a:p>
            <a:endParaRPr lang="en-US" altLang="zh-TW" sz="1800" dirty="0">
              <a:solidFill>
                <a:srgbClr val="0000FF"/>
              </a:solidFill>
            </a:endParaRPr>
          </a:p>
          <a:p>
            <a:endParaRPr lang="en-US" altLang="zh-TW" sz="1800" dirty="0">
              <a:solidFill>
                <a:srgbClr val="0000FF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90F49D3-2426-430F-820F-36817A1CF1DA}"/>
              </a:ext>
            </a:extLst>
          </p:cNvPr>
          <p:cNvSpPr txBox="1"/>
          <p:nvPr/>
        </p:nvSpPr>
        <p:spPr>
          <a:xfrm>
            <a:off x="2702010" y="4946986"/>
            <a:ext cx="701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C00000"/>
                </a:solidFill>
              </a:rPr>
              <a:t>If you are using seq2seq models, </a:t>
            </a:r>
          </a:p>
          <a:p>
            <a:pPr algn="ctr"/>
            <a:r>
              <a:rPr lang="en-US" altLang="zh-TW" sz="2400" dirty="0">
                <a:solidFill>
                  <a:srgbClr val="C00000"/>
                </a:solidFill>
              </a:rPr>
              <a:t>consider to improve them by GAN.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01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EF1B0D5F-D0E7-4DE4-BC0F-03C37BC1EF07}"/>
              </a:ext>
            </a:extLst>
          </p:cNvPr>
          <p:cNvGrpSpPr/>
          <p:nvPr/>
        </p:nvGrpSpPr>
        <p:grpSpPr>
          <a:xfrm>
            <a:off x="3532799" y="171904"/>
            <a:ext cx="2536616" cy="610226"/>
            <a:chOff x="4250491" y="2646474"/>
            <a:chExt cx="2536616" cy="61022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F90236A-3FA7-4094-862C-CB208A7B6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0491" y="2653163"/>
              <a:ext cx="867210" cy="588364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045A493-EC59-48D1-8FAB-A5A7A07E8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7701" y="2651495"/>
              <a:ext cx="792769" cy="60520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BC35D42-030F-4235-A506-F6BF68E80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470" y="2646474"/>
              <a:ext cx="876637" cy="604093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CD21739B-79C3-45E3-8CE0-3EB42126CF2F}"/>
              </a:ext>
            </a:extLst>
          </p:cNvPr>
          <p:cNvGrpSpPr/>
          <p:nvPr/>
        </p:nvGrpSpPr>
        <p:grpSpPr>
          <a:xfrm>
            <a:off x="7850339" y="132577"/>
            <a:ext cx="1942862" cy="707555"/>
            <a:chOff x="5748138" y="2722760"/>
            <a:chExt cx="1942862" cy="707555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989DFC4-194A-4EEA-BF14-D19411582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8138" y="2750009"/>
              <a:ext cx="728892" cy="573318"/>
            </a:xfrm>
            <a:prstGeom prst="rect">
              <a:avLst/>
            </a:prstGeom>
          </p:spPr>
        </p:pic>
        <p:pic>
          <p:nvPicPr>
            <p:cNvPr id="12" name="Picture 6" descr="「梵谷」的圖片搜尋結果">
              <a:extLst>
                <a:ext uri="{FF2B5EF4-FFF2-40B4-BE49-F238E27FC236}">
                  <a16:creationId xmlns:a16="http://schemas.microsoft.com/office/drawing/2014/main" id="{945BB6F0-CC30-49A6-9189-BB91CE31D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907" y="2752966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F804D86-EDB0-417E-AC29-F288DAD6B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5441" y="2722760"/>
              <a:ext cx="525559" cy="701648"/>
            </a:xfrm>
            <a:prstGeom prst="rect">
              <a:avLst/>
            </a:prstGeom>
          </p:spPr>
        </p:pic>
      </p:grpSp>
      <p:sp>
        <p:nvSpPr>
          <p:cNvPr id="14" name="箭號: 左-右雙向 13">
            <a:extLst>
              <a:ext uri="{FF2B5EF4-FFF2-40B4-BE49-F238E27FC236}">
                <a16:creationId xmlns:a16="http://schemas.microsoft.com/office/drawing/2014/main" id="{059D64E9-56FF-4FEB-BDB6-1539C7C21400}"/>
              </a:ext>
            </a:extLst>
          </p:cNvPr>
          <p:cNvSpPr/>
          <p:nvPr/>
        </p:nvSpPr>
        <p:spPr>
          <a:xfrm>
            <a:off x="6189988" y="262175"/>
            <a:ext cx="1392296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左-右雙向 15">
            <a:extLst>
              <a:ext uri="{FF2B5EF4-FFF2-40B4-BE49-F238E27FC236}">
                <a16:creationId xmlns:a16="http://schemas.microsoft.com/office/drawing/2014/main" id="{50D88C3F-AC7E-4F0B-9356-0848706ABD94}"/>
              </a:ext>
            </a:extLst>
          </p:cNvPr>
          <p:cNvSpPr/>
          <p:nvPr/>
        </p:nvSpPr>
        <p:spPr>
          <a:xfrm>
            <a:off x="6189493" y="1122012"/>
            <a:ext cx="1392296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3B2F18EB-94DB-4EF0-A717-A8EED411AA87}"/>
              </a:ext>
            </a:extLst>
          </p:cNvPr>
          <p:cNvGrpSpPr/>
          <p:nvPr/>
        </p:nvGrpSpPr>
        <p:grpSpPr>
          <a:xfrm>
            <a:off x="3920093" y="1091540"/>
            <a:ext cx="2015136" cy="604094"/>
            <a:chOff x="4005606" y="5533027"/>
            <a:chExt cx="1757324" cy="929291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87518F8C-36AC-4DA0-8C8E-AF0B26364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A2A812C0-22F4-409D-A630-11820D781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23169A56-D682-47D7-B95F-42A8F5394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93AA22B-EC29-400F-B36C-CBA67A94EC55}"/>
              </a:ext>
            </a:extLst>
          </p:cNvPr>
          <p:cNvGrpSpPr/>
          <p:nvPr/>
        </p:nvGrpSpPr>
        <p:grpSpPr>
          <a:xfrm>
            <a:off x="7813390" y="997854"/>
            <a:ext cx="2015136" cy="670022"/>
            <a:chOff x="4005606" y="5533027"/>
            <a:chExt cx="1757324" cy="929291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49F07787-9D14-4E1D-ADD3-34D5C1E73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FBAC79C1-D9C3-40E4-826A-EFED4CC92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516CAA6A-40AE-44F7-8121-5E0710D9B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BDD7DF2-D12F-4965-9E82-51F9A055D732}"/>
              </a:ext>
            </a:extLst>
          </p:cNvPr>
          <p:cNvSpPr txBox="1"/>
          <p:nvPr/>
        </p:nvSpPr>
        <p:spPr>
          <a:xfrm>
            <a:off x="4343288" y="849444"/>
            <a:ext cx="1106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male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F90F59C-B04C-462E-AB4F-272EE57A98EA}"/>
              </a:ext>
            </a:extLst>
          </p:cNvPr>
          <p:cNvSpPr txBox="1"/>
          <p:nvPr/>
        </p:nvSpPr>
        <p:spPr>
          <a:xfrm>
            <a:off x="8189733" y="860912"/>
            <a:ext cx="137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female</a:t>
            </a:r>
            <a:endParaRPr lang="zh-TW" altLang="en-US" sz="2400" dirty="0"/>
          </a:p>
        </p:txBody>
      </p:sp>
      <p:sp>
        <p:nvSpPr>
          <p:cNvPr id="27" name="箭號: 左-右雙向 26">
            <a:extLst>
              <a:ext uri="{FF2B5EF4-FFF2-40B4-BE49-F238E27FC236}">
                <a16:creationId xmlns:a16="http://schemas.microsoft.com/office/drawing/2014/main" id="{7FF0F370-DE66-4AAE-9361-EBCD4ECCFFBF}"/>
              </a:ext>
            </a:extLst>
          </p:cNvPr>
          <p:cNvSpPr/>
          <p:nvPr/>
        </p:nvSpPr>
        <p:spPr>
          <a:xfrm>
            <a:off x="3619269" y="2506050"/>
            <a:ext cx="790588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BD18DA0-7024-4B67-B6C2-D1A305D87306}"/>
              </a:ext>
            </a:extLst>
          </p:cNvPr>
          <p:cNvSpPr txBox="1"/>
          <p:nvPr/>
        </p:nvSpPr>
        <p:spPr>
          <a:xfrm>
            <a:off x="1654127" y="3081969"/>
            <a:ext cx="2098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positive sentences</a:t>
            </a:r>
            <a:endParaRPr lang="zh-TW" altLang="en-US" sz="2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6DC9DB5-2EBA-4A37-AD57-8806C68B5F45}"/>
              </a:ext>
            </a:extLst>
          </p:cNvPr>
          <p:cNvSpPr txBox="1"/>
          <p:nvPr/>
        </p:nvSpPr>
        <p:spPr>
          <a:xfrm>
            <a:off x="4337121" y="3057892"/>
            <a:ext cx="1935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negative sentences</a:t>
            </a:r>
            <a:endParaRPr lang="zh-TW" altLang="en-US" sz="24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87CE3EE-AB99-4CC6-8DC0-0BF341B7189B}"/>
              </a:ext>
            </a:extLst>
          </p:cNvPr>
          <p:cNvSpPr txBox="1"/>
          <p:nvPr/>
        </p:nvSpPr>
        <p:spPr>
          <a:xfrm>
            <a:off x="1888957" y="5685902"/>
            <a:ext cx="1805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Language 1</a:t>
            </a:r>
            <a:endParaRPr lang="zh-TW" altLang="en-US" sz="2400" dirty="0"/>
          </a:p>
        </p:txBody>
      </p:sp>
      <p:pic>
        <p:nvPicPr>
          <p:cNvPr id="43" name="Picture 2" descr="ãè±æãçåçæå°çµæ">
            <a:extLst>
              <a:ext uri="{FF2B5EF4-FFF2-40B4-BE49-F238E27FC236}">
                <a16:creationId xmlns:a16="http://schemas.microsoft.com/office/drawing/2014/main" id="{C6E80DC2-CB41-4AB9-806C-5245CC280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843" y="4631541"/>
            <a:ext cx="1680853" cy="106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ç¸éåç">
            <a:extLst>
              <a:ext uri="{FF2B5EF4-FFF2-40B4-BE49-F238E27FC236}">
                <a16:creationId xmlns:a16="http://schemas.microsoft.com/office/drawing/2014/main" id="{3201911E-D5BC-4421-A5B7-E5C26DCB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804" y="4693733"/>
            <a:ext cx="1500771" cy="100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361E82BE-72F6-477A-996A-909AE2459C28}"/>
              </a:ext>
            </a:extLst>
          </p:cNvPr>
          <p:cNvSpPr txBox="1"/>
          <p:nvPr/>
        </p:nvSpPr>
        <p:spPr>
          <a:xfrm>
            <a:off x="6651117" y="5710887"/>
            <a:ext cx="1636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Audio</a:t>
            </a:r>
            <a:endParaRPr lang="zh-TW" altLang="en-US" sz="2400" dirty="0"/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AA7FC843-F0E7-45D5-97E0-2D2C1D48A9CE}"/>
              </a:ext>
            </a:extLst>
          </p:cNvPr>
          <p:cNvGrpSpPr/>
          <p:nvPr/>
        </p:nvGrpSpPr>
        <p:grpSpPr>
          <a:xfrm>
            <a:off x="6629385" y="4711756"/>
            <a:ext cx="1500771" cy="988652"/>
            <a:chOff x="5637263" y="5215498"/>
            <a:chExt cx="2365427" cy="1046779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59A60AE5-998F-4F93-A452-F6F7537681B9}"/>
                </a:ext>
              </a:extLst>
            </p:cNvPr>
            <p:cNvGrpSpPr/>
            <p:nvPr/>
          </p:nvGrpSpPr>
          <p:grpSpPr>
            <a:xfrm>
              <a:off x="6387764" y="5523137"/>
              <a:ext cx="1614926" cy="442451"/>
              <a:chOff x="4005606" y="5533027"/>
              <a:chExt cx="1757324" cy="929291"/>
            </a:xfrm>
          </p:grpSpPr>
          <p:pic>
            <p:nvPicPr>
              <p:cNvPr id="50" name="Picture 2">
                <a:extLst>
                  <a:ext uri="{FF2B5EF4-FFF2-40B4-BE49-F238E27FC236}">
                    <a16:creationId xmlns:a16="http://schemas.microsoft.com/office/drawing/2014/main" id="{D52FF54B-557A-475C-87E2-F1710532A7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2">
                <a:extLst>
                  <a:ext uri="{FF2B5EF4-FFF2-40B4-BE49-F238E27FC236}">
                    <a16:creationId xmlns:a16="http://schemas.microsoft.com/office/drawing/2014/main" id="{AEB31E4A-BC0D-4F85-868E-3B8F2C43C3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2">
                <a:extLst>
                  <a:ext uri="{FF2B5EF4-FFF2-40B4-BE49-F238E27FC236}">
                    <a16:creationId xmlns:a16="http://schemas.microsoft.com/office/drawing/2014/main" id="{873E5BDD-C684-45CF-BDB7-13B3460A10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76B0E9A4-E74F-4490-9535-8D786CE0F158}"/>
                </a:ext>
              </a:extLst>
            </p:cNvPr>
            <p:cNvGrpSpPr/>
            <p:nvPr/>
          </p:nvGrpSpPr>
          <p:grpSpPr>
            <a:xfrm flipH="1">
              <a:off x="5650017" y="5215498"/>
              <a:ext cx="1640002" cy="404124"/>
              <a:chOff x="4005606" y="5533027"/>
              <a:chExt cx="1757324" cy="929291"/>
            </a:xfrm>
          </p:grpSpPr>
          <p:pic>
            <p:nvPicPr>
              <p:cNvPr id="54" name="Picture 2">
                <a:extLst>
                  <a:ext uri="{FF2B5EF4-FFF2-40B4-BE49-F238E27FC236}">
                    <a16:creationId xmlns:a16="http://schemas.microsoft.com/office/drawing/2014/main" id="{6EC76489-5C89-4E65-A330-B48C92A2A6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2">
                <a:extLst>
                  <a:ext uri="{FF2B5EF4-FFF2-40B4-BE49-F238E27FC236}">
                    <a16:creationId xmlns:a16="http://schemas.microsoft.com/office/drawing/2014/main" id="{6D80113A-695E-4966-BAC7-067C5A05EF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2">
                <a:extLst>
                  <a:ext uri="{FF2B5EF4-FFF2-40B4-BE49-F238E27FC236}">
                    <a16:creationId xmlns:a16="http://schemas.microsoft.com/office/drawing/2014/main" id="{93E4885D-8558-4C12-9A58-298677BF89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B857BAA8-C398-4EE1-9319-7FC2E756C72F}"/>
                </a:ext>
              </a:extLst>
            </p:cNvPr>
            <p:cNvGrpSpPr/>
            <p:nvPr/>
          </p:nvGrpSpPr>
          <p:grpSpPr>
            <a:xfrm flipH="1">
              <a:off x="5637263" y="5858153"/>
              <a:ext cx="1640002" cy="404124"/>
              <a:chOff x="4005606" y="5533027"/>
              <a:chExt cx="1757324" cy="929291"/>
            </a:xfrm>
          </p:grpSpPr>
          <p:pic>
            <p:nvPicPr>
              <p:cNvPr id="58" name="Picture 2">
                <a:extLst>
                  <a:ext uri="{FF2B5EF4-FFF2-40B4-BE49-F238E27FC236}">
                    <a16:creationId xmlns:a16="http://schemas.microsoft.com/office/drawing/2014/main" id="{451C7BD1-A82A-4E76-83DF-85B5C6C50B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EA4D6D6C-E299-4413-BAFE-33E56484B9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0" name="Picture 2">
                <a:extLst>
                  <a:ext uri="{FF2B5EF4-FFF2-40B4-BE49-F238E27FC236}">
                    <a16:creationId xmlns:a16="http://schemas.microsoft.com/office/drawing/2014/main" id="{B89AB953-91D6-47D0-90C7-7B1B780FC9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1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E75476E1-C4BA-4655-B709-A844A0336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462" y="4715434"/>
            <a:ext cx="802541" cy="98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0E9DFF1-3FB2-4E67-8C96-E431B3AEBD0A}"/>
              </a:ext>
            </a:extLst>
          </p:cNvPr>
          <p:cNvSpPr txBox="1"/>
          <p:nvPr/>
        </p:nvSpPr>
        <p:spPr>
          <a:xfrm>
            <a:off x="9224381" y="5698416"/>
            <a:ext cx="9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D6EE2EC1-531F-4E9E-A966-D4AB34958A57}"/>
              </a:ext>
            </a:extLst>
          </p:cNvPr>
          <p:cNvSpPr txBox="1"/>
          <p:nvPr/>
        </p:nvSpPr>
        <p:spPr>
          <a:xfrm>
            <a:off x="8633507" y="3150596"/>
            <a:ext cx="171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summary</a:t>
            </a:r>
            <a:endParaRPr lang="zh-TW" altLang="en-US" sz="2400" dirty="0"/>
          </a:p>
        </p:txBody>
      </p:sp>
      <p:pic>
        <p:nvPicPr>
          <p:cNvPr id="6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5AC62D63-981E-47C6-AC23-D1D2B57C3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206" y="2288907"/>
            <a:ext cx="897612" cy="9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627A0A34-D2B7-48F7-B438-84AA5F59DF9A}"/>
              </a:ext>
            </a:extLst>
          </p:cNvPr>
          <p:cNvSpPr txBox="1"/>
          <p:nvPr/>
        </p:nvSpPr>
        <p:spPr>
          <a:xfrm>
            <a:off x="6534639" y="3158210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36280550-C761-4D9C-B5A6-5C32E5DC9B34}"/>
              </a:ext>
            </a:extLst>
          </p:cNvPr>
          <p:cNvSpPr txBox="1"/>
          <p:nvPr/>
        </p:nvSpPr>
        <p:spPr>
          <a:xfrm>
            <a:off x="1926725" y="198258"/>
            <a:ext cx="124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>
                <a:solidFill>
                  <a:srgbClr val="FF0000"/>
                </a:solidFill>
              </a:rPr>
              <a:t>Part 1</a:t>
            </a:r>
            <a:endParaRPr lang="zh-TW" altLang="en-US" sz="2400" b="1" i="1" u="sng" dirty="0">
              <a:solidFill>
                <a:srgbClr val="FF0000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E02EB643-3896-4A79-9FEE-34A7D598F2D5}"/>
              </a:ext>
            </a:extLst>
          </p:cNvPr>
          <p:cNvSpPr txBox="1"/>
          <p:nvPr/>
        </p:nvSpPr>
        <p:spPr>
          <a:xfrm>
            <a:off x="1906873" y="1048992"/>
            <a:ext cx="124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>
                <a:solidFill>
                  <a:srgbClr val="FF0000"/>
                </a:solidFill>
              </a:rPr>
              <a:t>Part 2</a:t>
            </a:r>
            <a:endParaRPr lang="zh-TW" altLang="en-US" sz="2400" b="1" i="1" u="sng" dirty="0">
              <a:solidFill>
                <a:srgbClr val="FF0000"/>
              </a:solidFill>
            </a:endParaRPr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EB7052B7-FEFE-4F57-A0B5-D26BA7DF92B3}"/>
              </a:ext>
            </a:extLst>
          </p:cNvPr>
          <p:cNvCxnSpPr/>
          <p:nvPr/>
        </p:nvCxnSpPr>
        <p:spPr>
          <a:xfrm flipV="1">
            <a:off x="1396180" y="1825558"/>
            <a:ext cx="93013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ç¸éåç">
            <a:extLst>
              <a:ext uri="{FF2B5EF4-FFF2-40B4-BE49-F238E27FC236}">
                <a16:creationId xmlns:a16="http://schemas.microsoft.com/office/drawing/2014/main" id="{53C0EF30-F56B-4449-B8FB-8C726FB56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559" y="2312275"/>
            <a:ext cx="1756311" cy="78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negative wordsãçåçæå°çµæ">
            <a:extLst>
              <a:ext uri="{FF2B5EF4-FFF2-40B4-BE49-F238E27FC236}">
                <a16:creationId xmlns:a16="http://schemas.microsoft.com/office/drawing/2014/main" id="{A42CAE12-8D6B-41F9-8B3F-3E168FBC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691" y="2246572"/>
            <a:ext cx="1674744" cy="90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箭號: 左-右雙向 74">
            <a:extLst>
              <a:ext uri="{FF2B5EF4-FFF2-40B4-BE49-F238E27FC236}">
                <a16:creationId xmlns:a16="http://schemas.microsoft.com/office/drawing/2014/main" id="{C8AEAF0C-ADBB-46A0-BB77-896082D2957D}"/>
              </a:ext>
            </a:extLst>
          </p:cNvPr>
          <p:cNvSpPr/>
          <p:nvPr/>
        </p:nvSpPr>
        <p:spPr>
          <a:xfrm>
            <a:off x="7915725" y="2523319"/>
            <a:ext cx="1161613" cy="41371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27757C6-38D7-4DF8-B006-ED482BDD9053}"/>
              </a:ext>
            </a:extLst>
          </p:cNvPr>
          <p:cNvSpPr txBox="1"/>
          <p:nvPr/>
        </p:nvSpPr>
        <p:spPr>
          <a:xfrm>
            <a:off x="4395221" y="5685902"/>
            <a:ext cx="1805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Language 2</a:t>
            </a:r>
            <a:endParaRPr lang="zh-TW" altLang="en-US" sz="2400" dirty="0"/>
          </a:p>
        </p:txBody>
      </p:sp>
      <p:sp>
        <p:nvSpPr>
          <p:cNvPr id="77" name="箭號: 左-右雙向 76">
            <a:extLst>
              <a:ext uri="{FF2B5EF4-FFF2-40B4-BE49-F238E27FC236}">
                <a16:creationId xmlns:a16="http://schemas.microsoft.com/office/drawing/2014/main" id="{3DDDFC32-C9DB-41A6-85D8-C3D7F4F8751D}"/>
              </a:ext>
            </a:extLst>
          </p:cNvPr>
          <p:cNvSpPr/>
          <p:nvPr/>
        </p:nvSpPr>
        <p:spPr>
          <a:xfrm>
            <a:off x="3629773" y="4991566"/>
            <a:ext cx="790588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箭號: 左-右雙向 78">
            <a:extLst>
              <a:ext uri="{FF2B5EF4-FFF2-40B4-BE49-F238E27FC236}">
                <a16:creationId xmlns:a16="http://schemas.microsoft.com/office/drawing/2014/main" id="{6F3A0FEB-AE12-4FC4-A056-C6B8B99E9DC0}"/>
              </a:ext>
            </a:extLst>
          </p:cNvPr>
          <p:cNvSpPr/>
          <p:nvPr/>
        </p:nvSpPr>
        <p:spPr>
          <a:xfrm>
            <a:off x="8233484" y="4974848"/>
            <a:ext cx="790588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DB24B56-01BF-40F7-ABBF-0025E767AE2E}"/>
              </a:ext>
            </a:extLst>
          </p:cNvPr>
          <p:cNvSpPr/>
          <p:nvPr/>
        </p:nvSpPr>
        <p:spPr>
          <a:xfrm>
            <a:off x="2678031" y="3845582"/>
            <a:ext cx="2676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sz="2400" b="1" i="1" u="sng" dirty="0">
                <a:solidFill>
                  <a:srgbClr val="0000FF"/>
                </a:solidFill>
              </a:rPr>
              <a:t>Text Style Transfer</a:t>
            </a:r>
            <a:endParaRPr lang="zh-TW" altLang="en-US" sz="2400" b="1" i="1" u="sng" dirty="0">
              <a:solidFill>
                <a:srgbClr val="0000FF"/>
              </a:solidFill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97B1F9-3EF2-4B34-949E-30070CFA7B9C}"/>
              </a:ext>
            </a:extLst>
          </p:cNvPr>
          <p:cNvSpPr/>
          <p:nvPr/>
        </p:nvSpPr>
        <p:spPr>
          <a:xfrm>
            <a:off x="6585130" y="3588649"/>
            <a:ext cx="36773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sz="2400" b="1" i="1" u="sng" dirty="0">
                <a:solidFill>
                  <a:srgbClr val="0000FF"/>
                </a:solidFill>
              </a:rPr>
              <a:t>Unsupervised Abstractive Summarization</a:t>
            </a:r>
            <a:endParaRPr lang="zh-TW" altLang="en-US" sz="2400" b="1" i="1" u="sng" dirty="0">
              <a:solidFill>
                <a:srgbClr val="0000FF"/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317808A-6CA1-456F-911D-2A1A7E50E813}"/>
              </a:ext>
            </a:extLst>
          </p:cNvPr>
          <p:cNvSpPr/>
          <p:nvPr/>
        </p:nvSpPr>
        <p:spPr>
          <a:xfrm>
            <a:off x="6824382" y="6145427"/>
            <a:ext cx="3323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sz="2400" b="1" i="1" u="sng" dirty="0">
                <a:solidFill>
                  <a:srgbClr val="0000FF"/>
                </a:solidFill>
              </a:rPr>
              <a:t>Unsupervised ASR</a:t>
            </a:r>
            <a:endParaRPr lang="zh-TW" altLang="en-US" sz="2400" b="1" i="1" u="sng" dirty="0">
              <a:solidFill>
                <a:srgbClr val="0000FF"/>
              </a:solidFill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C2A768E-4AF3-459C-AFC4-E043DDBCE7A6}"/>
              </a:ext>
            </a:extLst>
          </p:cNvPr>
          <p:cNvSpPr/>
          <p:nvPr/>
        </p:nvSpPr>
        <p:spPr>
          <a:xfrm>
            <a:off x="2223518" y="6145427"/>
            <a:ext cx="3685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sz="2400" b="1" i="1" u="sng" dirty="0">
                <a:solidFill>
                  <a:srgbClr val="0000FF"/>
                </a:solidFill>
              </a:rPr>
              <a:t>Unsupervised Translation</a:t>
            </a:r>
            <a:endParaRPr lang="zh-TW" altLang="en-US" sz="2400" b="1" i="1" u="sng" dirty="0">
              <a:solidFill>
                <a:srgbClr val="0000FF"/>
              </a:solidFill>
            </a:endParaRPr>
          </a:p>
        </p:txBody>
      </p:sp>
      <p:pic>
        <p:nvPicPr>
          <p:cNvPr id="84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549132D3-9E9C-4B94-853F-5DBC2E3CB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080" y="2251084"/>
            <a:ext cx="802541" cy="98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矩形 84">
            <a:extLst>
              <a:ext uri="{FF2B5EF4-FFF2-40B4-BE49-F238E27FC236}">
                <a16:creationId xmlns:a16="http://schemas.microsoft.com/office/drawing/2014/main" id="{A14222D4-55C3-4D6F-8835-6E51A0597081}"/>
              </a:ext>
            </a:extLst>
          </p:cNvPr>
          <p:cNvSpPr/>
          <p:nvPr/>
        </p:nvSpPr>
        <p:spPr>
          <a:xfrm>
            <a:off x="1800831" y="2125466"/>
            <a:ext cx="4388662" cy="21546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24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AEB03-73CB-4E7A-87F4-A0EB2DC7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985F6F-CF80-4A7F-887F-36A10DDDF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1" y="1825625"/>
            <a:ext cx="4303639" cy="4812189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65FEDA-3413-4FF1-B487-54A7447A2AE6}"/>
                  </a:ext>
                </a:extLst>
              </p:cNvPr>
              <p:cNvSpPr/>
              <p:nvPr/>
            </p:nvSpPr>
            <p:spPr>
              <a:xfrm>
                <a:off x="3670746" y="2558246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65FEDA-3413-4FF1-B487-54A7447A2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746" y="2558246"/>
                <a:ext cx="1131382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DC1A8D9-A92A-44FE-98C4-10E27A54D37F}"/>
              </a:ext>
            </a:extLst>
          </p:cNvPr>
          <p:cNvSpPr/>
          <p:nvPr/>
        </p:nvSpPr>
        <p:spPr>
          <a:xfrm>
            <a:off x="3154191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AFFB124B-440F-461F-BF2C-196D4050933A}"/>
              </a:ext>
            </a:extLst>
          </p:cNvPr>
          <p:cNvSpPr/>
          <p:nvPr/>
        </p:nvSpPr>
        <p:spPr>
          <a:xfrm>
            <a:off x="4897390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D09FBB7-4490-4F0F-B672-9B3056E42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465" y="2502218"/>
            <a:ext cx="1464885" cy="111830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49F46F9-BD7E-4479-AEA2-ACA9282A4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496" y="2438763"/>
            <a:ext cx="1494397" cy="117383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1154E11-6377-41C9-9DAD-EB9CCBE5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116" y="2447354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88779B1-9834-481B-8918-8279EA0DC792}"/>
                  </a:ext>
                </a:extLst>
              </p:cNvPr>
              <p:cNvSpPr/>
              <p:nvPr/>
            </p:nvSpPr>
            <p:spPr>
              <a:xfrm>
                <a:off x="7467204" y="2552837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88779B1-9834-481B-8918-8279EA0D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204" y="2552837"/>
                <a:ext cx="1131382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6CE451C-DEFD-492C-BE63-DE17A04663A0}"/>
              </a:ext>
            </a:extLst>
          </p:cNvPr>
          <p:cNvSpPr/>
          <p:nvPr/>
        </p:nvSpPr>
        <p:spPr>
          <a:xfrm>
            <a:off x="6951574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8E5B8AAA-4D5F-442C-9A3E-0CD8F351043F}"/>
              </a:ext>
            </a:extLst>
          </p:cNvPr>
          <p:cNvSpPr/>
          <p:nvPr/>
        </p:nvSpPr>
        <p:spPr>
          <a:xfrm>
            <a:off x="8694773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2921AC8-EDB6-4B73-BE1B-0804C792D691}"/>
              </a:ext>
            </a:extLst>
          </p:cNvPr>
          <p:cNvSpPr txBox="1"/>
          <p:nvPr/>
        </p:nvSpPr>
        <p:spPr>
          <a:xfrm>
            <a:off x="4776106" y="1455493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6DBC668-2A46-4C6D-BCFF-49D3D9A57061}"/>
              </a:ext>
            </a:extLst>
          </p:cNvPr>
          <p:cNvCxnSpPr>
            <a:cxnSpLocks/>
          </p:cNvCxnSpPr>
          <p:nvPr/>
        </p:nvCxnSpPr>
        <p:spPr>
          <a:xfrm>
            <a:off x="2372907" y="194080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EECD0ED-7212-4F72-B163-1D437E5ED854}"/>
              </a:ext>
            </a:extLst>
          </p:cNvPr>
          <p:cNvCxnSpPr>
            <a:cxnSpLocks/>
          </p:cNvCxnSpPr>
          <p:nvPr/>
        </p:nvCxnSpPr>
        <p:spPr>
          <a:xfrm>
            <a:off x="2365469" y="197849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C821CAD-EE38-4371-83B2-763C9DF82B8B}"/>
              </a:ext>
            </a:extLst>
          </p:cNvPr>
          <p:cNvCxnSpPr>
            <a:cxnSpLocks/>
          </p:cNvCxnSpPr>
          <p:nvPr/>
        </p:nvCxnSpPr>
        <p:spPr>
          <a:xfrm>
            <a:off x="9947523" y="1948961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6" descr="「梵谷」的圖片搜尋結果">
            <a:extLst>
              <a:ext uri="{FF2B5EF4-FFF2-40B4-BE49-F238E27FC236}">
                <a16:creationId xmlns:a16="http://schemas.microsoft.com/office/drawing/2014/main" id="{3A052939-B9B6-4867-ACC6-4AC3C839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206" y="4778555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3727720-3841-41C1-A748-2B2E745F7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736" y="4812875"/>
            <a:ext cx="1211723" cy="1238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8727077-05A3-4229-974E-1848BB9EF0B3}"/>
                  </a:ext>
                </a:extLst>
              </p:cNvPr>
              <p:cNvSpPr/>
              <p:nvPr/>
            </p:nvSpPr>
            <p:spPr>
              <a:xfrm>
                <a:off x="3678396" y="4932485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8727077-05A3-4229-974E-1848BB9E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396" y="4932485"/>
                <a:ext cx="1131382" cy="9456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261BABF2-0221-4AAE-B58A-88BF91D4BBB6}"/>
              </a:ext>
            </a:extLst>
          </p:cNvPr>
          <p:cNvSpPr/>
          <p:nvPr/>
        </p:nvSpPr>
        <p:spPr>
          <a:xfrm>
            <a:off x="3162766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B99E3BDA-82EF-4888-8E33-B30C228EAA08}"/>
              </a:ext>
            </a:extLst>
          </p:cNvPr>
          <p:cNvSpPr/>
          <p:nvPr/>
        </p:nvSpPr>
        <p:spPr>
          <a:xfrm>
            <a:off x="4905965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03C091A-A732-4DB0-93E6-412AFEC40135}"/>
                  </a:ext>
                </a:extLst>
              </p:cNvPr>
              <p:cNvSpPr/>
              <p:nvPr/>
            </p:nvSpPr>
            <p:spPr>
              <a:xfrm>
                <a:off x="7468129" y="5005441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03C091A-A732-4DB0-93E6-412AFEC4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129" y="5005441"/>
                <a:ext cx="1131382" cy="9456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061B3B03-3CA3-40FE-8444-F67E930AB32F}"/>
              </a:ext>
            </a:extLst>
          </p:cNvPr>
          <p:cNvSpPr/>
          <p:nvPr/>
        </p:nvSpPr>
        <p:spPr>
          <a:xfrm>
            <a:off x="6951574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2F652028-E9E1-4311-9464-D3F7D3844BE5}"/>
              </a:ext>
            </a:extLst>
          </p:cNvPr>
          <p:cNvSpPr/>
          <p:nvPr/>
        </p:nvSpPr>
        <p:spPr>
          <a:xfrm>
            <a:off x="8694773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6" descr="「梵谷」的圖片搜尋結果">
            <a:extLst>
              <a:ext uri="{FF2B5EF4-FFF2-40B4-BE49-F238E27FC236}">
                <a16:creationId xmlns:a16="http://schemas.microsoft.com/office/drawing/2014/main" id="{A9587360-508D-4153-BCF6-34D9B4C0D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563" y="4779353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C78DB98-D7F3-4683-89FC-1551A8EF6A2F}"/>
              </a:ext>
            </a:extLst>
          </p:cNvPr>
          <p:cNvCxnSpPr>
            <a:cxnSpLocks/>
          </p:cNvCxnSpPr>
          <p:nvPr/>
        </p:nvCxnSpPr>
        <p:spPr>
          <a:xfrm>
            <a:off x="2372906" y="655452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EB5E2D8-26AA-41A8-84D7-10315226EDB3}"/>
              </a:ext>
            </a:extLst>
          </p:cNvPr>
          <p:cNvSpPr txBox="1"/>
          <p:nvPr/>
        </p:nvSpPr>
        <p:spPr>
          <a:xfrm>
            <a:off x="4726916" y="6092859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4843CA38-32B9-42EA-B5B6-61EC187D75FD}"/>
              </a:ext>
            </a:extLst>
          </p:cNvPr>
          <p:cNvCxnSpPr>
            <a:cxnSpLocks/>
          </p:cNvCxnSpPr>
          <p:nvPr/>
        </p:nvCxnSpPr>
        <p:spPr>
          <a:xfrm flipV="1">
            <a:off x="2417138" y="6051726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AD8F1F5E-36EA-4397-B0EB-4C2F80785965}"/>
              </a:ext>
            </a:extLst>
          </p:cNvPr>
          <p:cNvCxnSpPr>
            <a:cxnSpLocks/>
          </p:cNvCxnSpPr>
          <p:nvPr/>
        </p:nvCxnSpPr>
        <p:spPr>
          <a:xfrm flipV="1">
            <a:off x="9878983" y="6051726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13170A-4F63-4ECA-87A2-BCEFB1F17819}"/>
                  </a:ext>
                </a:extLst>
              </p:cNvPr>
              <p:cNvSpPr/>
              <p:nvPr/>
            </p:nvSpPr>
            <p:spPr>
              <a:xfrm>
                <a:off x="6588628" y="3736233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13170A-4F63-4ECA-87A2-BCEFB1F17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628" y="3736233"/>
                <a:ext cx="859865" cy="8295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73F734CD-F93C-488E-B5CF-03BC2CE16E5E}"/>
              </a:ext>
            </a:extLst>
          </p:cNvPr>
          <p:cNvSpPr/>
          <p:nvPr/>
        </p:nvSpPr>
        <p:spPr>
          <a:xfrm>
            <a:off x="7456406" y="399163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AA2AA974-B86B-49A2-AA6E-2DFE83313BB7}"/>
              </a:ext>
            </a:extLst>
          </p:cNvPr>
          <p:cNvSpPr/>
          <p:nvPr/>
        </p:nvSpPr>
        <p:spPr>
          <a:xfrm rot="1874375">
            <a:off x="6119630" y="3406252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AB15364-975B-40FC-AC26-9E9920F1C4DC}"/>
                  </a:ext>
                </a:extLst>
              </p:cNvPr>
              <p:cNvSpPr/>
              <p:nvPr/>
            </p:nvSpPr>
            <p:spPr>
              <a:xfrm>
                <a:off x="4905966" y="3881320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AB15364-975B-40FC-AC26-9E9920F1C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966" y="3881320"/>
                <a:ext cx="859865" cy="8295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2E7020E-A61C-493E-AF18-D554C5646731}"/>
              </a:ext>
            </a:extLst>
          </p:cNvPr>
          <p:cNvSpPr/>
          <p:nvPr/>
        </p:nvSpPr>
        <p:spPr>
          <a:xfrm rot="13132344">
            <a:off x="5725662" y="450888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E221AECC-8520-4698-9965-F08D396273B7}"/>
              </a:ext>
            </a:extLst>
          </p:cNvPr>
          <p:cNvSpPr/>
          <p:nvPr/>
        </p:nvSpPr>
        <p:spPr>
          <a:xfrm flipH="1">
            <a:off x="4410743" y="409386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CE4B837-D87E-4734-AAB4-000155E030A8}"/>
              </a:ext>
            </a:extLst>
          </p:cNvPr>
          <p:cNvSpPr txBox="1"/>
          <p:nvPr/>
        </p:nvSpPr>
        <p:spPr>
          <a:xfrm>
            <a:off x="7857262" y="3798967"/>
            <a:ext cx="2836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scalar: belongs to domain Y or not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7533D63-3343-49EE-A0D0-27D1BC9A76DC}"/>
              </a:ext>
            </a:extLst>
          </p:cNvPr>
          <p:cNvSpPr txBox="1"/>
          <p:nvPr/>
        </p:nvSpPr>
        <p:spPr>
          <a:xfrm>
            <a:off x="2136204" y="3806815"/>
            <a:ext cx="2362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scalar: belongs to domain X or not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94414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8925DBD6-13EA-46C7-971E-B2B54952936A}"/>
              </a:ext>
            </a:extLst>
          </p:cNvPr>
          <p:cNvSpPr/>
          <p:nvPr/>
        </p:nvSpPr>
        <p:spPr>
          <a:xfrm>
            <a:off x="1763484" y="4902530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7A66169-3E11-43AB-977F-8FA11A290E60}"/>
              </a:ext>
            </a:extLst>
          </p:cNvPr>
          <p:cNvSpPr/>
          <p:nvPr/>
        </p:nvSpPr>
        <p:spPr>
          <a:xfrm>
            <a:off x="5504180" y="4941682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810A141-1741-4CEE-90F6-B58834FC4EAE}"/>
              </a:ext>
            </a:extLst>
          </p:cNvPr>
          <p:cNvSpPr/>
          <p:nvPr/>
        </p:nvSpPr>
        <p:spPr>
          <a:xfrm>
            <a:off x="9176028" y="4932485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9A87DA6-1C36-4404-B43E-8BD0515808FE}"/>
              </a:ext>
            </a:extLst>
          </p:cNvPr>
          <p:cNvSpPr/>
          <p:nvPr/>
        </p:nvSpPr>
        <p:spPr>
          <a:xfrm>
            <a:off x="9179363" y="2578503"/>
            <a:ext cx="121145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4BDE866-8D65-4A26-B73A-5151ED6B87ED}"/>
              </a:ext>
            </a:extLst>
          </p:cNvPr>
          <p:cNvSpPr/>
          <p:nvPr/>
        </p:nvSpPr>
        <p:spPr>
          <a:xfrm>
            <a:off x="5481453" y="2562609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9A5A70-749D-4852-9108-C025532F9E98}"/>
              </a:ext>
            </a:extLst>
          </p:cNvPr>
          <p:cNvSpPr/>
          <p:nvPr/>
        </p:nvSpPr>
        <p:spPr>
          <a:xfrm>
            <a:off x="1827738" y="2558149"/>
            <a:ext cx="121145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A4AEB03-73CB-4E7A-87F4-A0EB2DC7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985F6F-CF80-4A7F-887F-36A10DDDF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1" y="1825625"/>
            <a:ext cx="4303639" cy="4812189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65FEDA-3413-4FF1-B487-54A7447A2AE6}"/>
                  </a:ext>
                </a:extLst>
              </p:cNvPr>
              <p:cNvSpPr/>
              <p:nvPr/>
            </p:nvSpPr>
            <p:spPr>
              <a:xfrm>
                <a:off x="3670746" y="2558246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65FEDA-3413-4FF1-B487-54A7447A2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746" y="2558246"/>
                <a:ext cx="1131382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DC1A8D9-A92A-44FE-98C4-10E27A54D37F}"/>
              </a:ext>
            </a:extLst>
          </p:cNvPr>
          <p:cNvSpPr/>
          <p:nvPr/>
        </p:nvSpPr>
        <p:spPr>
          <a:xfrm>
            <a:off x="3154191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AFFB124B-440F-461F-BF2C-196D4050933A}"/>
              </a:ext>
            </a:extLst>
          </p:cNvPr>
          <p:cNvSpPr/>
          <p:nvPr/>
        </p:nvSpPr>
        <p:spPr>
          <a:xfrm>
            <a:off x="4897390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88779B1-9834-481B-8918-8279EA0DC792}"/>
                  </a:ext>
                </a:extLst>
              </p:cNvPr>
              <p:cNvSpPr/>
              <p:nvPr/>
            </p:nvSpPr>
            <p:spPr>
              <a:xfrm>
                <a:off x="7467204" y="2552837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88779B1-9834-481B-8918-8279EA0D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204" y="2552837"/>
                <a:ext cx="1131382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6CE451C-DEFD-492C-BE63-DE17A04663A0}"/>
              </a:ext>
            </a:extLst>
          </p:cNvPr>
          <p:cNvSpPr/>
          <p:nvPr/>
        </p:nvSpPr>
        <p:spPr>
          <a:xfrm>
            <a:off x="6951574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8E5B8AAA-4D5F-442C-9A3E-0CD8F351043F}"/>
              </a:ext>
            </a:extLst>
          </p:cNvPr>
          <p:cNvSpPr/>
          <p:nvPr/>
        </p:nvSpPr>
        <p:spPr>
          <a:xfrm>
            <a:off x="8694773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2921AC8-EDB6-4B73-BE1B-0804C792D691}"/>
              </a:ext>
            </a:extLst>
          </p:cNvPr>
          <p:cNvSpPr txBox="1"/>
          <p:nvPr/>
        </p:nvSpPr>
        <p:spPr>
          <a:xfrm>
            <a:off x="4776106" y="1455493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6DBC668-2A46-4C6D-BCFF-49D3D9A57061}"/>
              </a:ext>
            </a:extLst>
          </p:cNvPr>
          <p:cNvCxnSpPr>
            <a:cxnSpLocks/>
          </p:cNvCxnSpPr>
          <p:nvPr/>
        </p:nvCxnSpPr>
        <p:spPr>
          <a:xfrm>
            <a:off x="2372907" y="194080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EECD0ED-7212-4F72-B163-1D437E5ED854}"/>
              </a:ext>
            </a:extLst>
          </p:cNvPr>
          <p:cNvCxnSpPr>
            <a:cxnSpLocks/>
          </p:cNvCxnSpPr>
          <p:nvPr/>
        </p:nvCxnSpPr>
        <p:spPr>
          <a:xfrm>
            <a:off x="2365469" y="197849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C821CAD-EE38-4371-83B2-763C9DF82B8B}"/>
              </a:ext>
            </a:extLst>
          </p:cNvPr>
          <p:cNvCxnSpPr>
            <a:cxnSpLocks/>
          </p:cNvCxnSpPr>
          <p:nvPr/>
        </p:nvCxnSpPr>
        <p:spPr>
          <a:xfrm>
            <a:off x="9947523" y="1948961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8727077-05A3-4229-974E-1848BB9EF0B3}"/>
                  </a:ext>
                </a:extLst>
              </p:cNvPr>
              <p:cNvSpPr/>
              <p:nvPr/>
            </p:nvSpPr>
            <p:spPr>
              <a:xfrm>
                <a:off x="3678396" y="4932485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8727077-05A3-4229-974E-1848BB9E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396" y="4932485"/>
                <a:ext cx="1131382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261BABF2-0221-4AAE-B58A-88BF91D4BBB6}"/>
              </a:ext>
            </a:extLst>
          </p:cNvPr>
          <p:cNvSpPr/>
          <p:nvPr/>
        </p:nvSpPr>
        <p:spPr>
          <a:xfrm>
            <a:off x="3162766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B99E3BDA-82EF-4888-8E33-B30C228EAA08}"/>
              </a:ext>
            </a:extLst>
          </p:cNvPr>
          <p:cNvSpPr/>
          <p:nvPr/>
        </p:nvSpPr>
        <p:spPr>
          <a:xfrm>
            <a:off x="4905965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03C091A-A732-4DB0-93E6-412AFEC40135}"/>
                  </a:ext>
                </a:extLst>
              </p:cNvPr>
              <p:cNvSpPr/>
              <p:nvPr/>
            </p:nvSpPr>
            <p:spPr>
              <a:xfrm>
                <a:off x="7468129" y="5005441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03C091A-A732-4DB0-93E6-412AFEC4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129" y="5005441"/>
                <a:ext cx="1131382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061B3B03-3CA3-40FE-8444-F67E930AB32F}"/>
              </a:ext>
            </a:extLst>
          </p:cNvPr>
          <p:cNvSpPr/>
          <p:nvPr/>
        </p:nvSpPr>
        <p:spPr>
          <a:xfrm>
            <a:off x="6951574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2F652028-E9E1-4311-9464-D3F7D3844BE5}"/>
              </a:ext>
            </a:extLst>
          </p:cNvPr>
          <p:cNvSpPr/>
          <p:nvPr/>
        </p:nvSpPr>
        <p:spPr>
          <a:xfrm>
            <a:off x="8694773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C78DB98-D7F3-4683-89FC-1551A8EF6A2F}"/>
              </a:ext>
            </a:extLst>
          </p:cNvPr>
          <p:cNvCxnSpPr>
            <a:cxnSpLocks/>
          </p:cNvCxnSpPr>
          <p:nvPr/>
        </p:nvCxnSpPr>
        <p:spPr>
          <a:xfrm>
            <a:off x="2372906" y="655452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EB5E2D8-26AA-41A8-84D7-10315226EDB3}"/>
              </a:ext>
            </a:extLst>
          </p:cNvPr>
          <p:cNvSpPr txBox="1"/>
          <p:nvPr/>
        </p:nvSpPr>
        <p:spPr>
          <a:xfrm>
            <a:off x="4726916" y="6092859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4843CA38-32B9-42EA-B5B6-61EC187D75FD}"/>
              </a:ext>
            </a:extLst>
          </p:cNvPr>
          <p:cNvCxnSpPr>
            <a:cxnSpLocks/>
          </p:cNvCxnSpPr>
          <p:nvPr/>
        </p:nvCxnSpPr>
        <p:spPr>
          <a:xfrm flipV="1">
            <a:off x="2417138" y="6051726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AD8F1F5E-36EA-4397-B0EB-4C2F80785965}"/>
              </a:ext>
            </a:extLst>
          </p:cNvPr>
          <p:cNvCxnSpPr>
            <a:cxnSpLocks/>
          </p:cNvCxnSpPr>
          <p:nvPr/>
        </p:nvCxnSpPr>
        <p:spPr>
          <a:xfrm flipV="1">
            <a:off x="9878983" y="6051726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13170A-4F63-4ECA-87A2-BCEFB1F17819}"/>
                  </a:ext>
                </a:extLst>
              </p:cNvPr>
              <p:cNvSpPr/>
              <p:nvPr/>
            </p:nvSpPr>
            <p:spPr>
              <a:xfrm>
                <a:off x="6588628" y="3736233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13170A-4F63-4ECA-87A2-BCEFB1F17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628" y="3736233"/>
                <a:ext cx="859865" cy="8295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73F734CD-F93C-488E-B5CF-03BC2CE16E5E}"/>
              </a:ext>
            </a:extLst>
          </p:cNvPr>
          <p:cNvSpPr/>
          <p:nvPr/>
        </p:nvSpPr>
        <p:spPr>
          <a:xfrm>
            <a:off x="7456406" y="399163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AA2AA974-B86B-49A2-AA6E-2DFE83313BB7}"/>
              </a:ext>
            </a:extLst>
          </p:cNvPr>
          <p:cNvSpPr/>
          <p:nvPr/>
        </p:nvSpPr>
        <p:spPr>
          <a:xfrm rot="1874375">
            <a:off x="6119630" y="3406252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AB15364-975B-40FC-AC26-9E9920F1C4DC}"/>
                  </a:ext>
                </a:extLst>
              </p:cNvPr>
              <p:cNvSpPr/>
              <p:nvPr/>
            </p:nvSpPr>
            <p:spPr>
              <a:xfrm>
                <a:off x="4905966" y="3881320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AB15364-975B-40FC-AC26-9E9920F1C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966" y="3881320"/>
                <a:ext cx="859865" cy="8295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2E7020E-A61C-493E-AF18-D554C5646731}"/>
              </a:ext>
            </a:extLst>
          </p:cNvPr>
          <p:cNvSpPr/>
          <p:nvPr/>
        </p:nvSpPr>
        <p:spPr>
          <a:xfrm rot="13132344">
            <a:off x="5725662" y="450888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E221AECC-8520-4698-9965-F08D396273B7}"/>
              </a:ext>
            </a:extLst>
          </p:cNvPr>
          <p:cNvSpPr/>
          <p:nvPr/>
        </p:nvSpPr>
        <p:spPr>
          <a:xfrm flipH="1">
            <a:off x="4410743" y="409386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7533D63-3343-49EE-A0D0-27D1BC9A76DC}"/>
              </a:ext>
            </a:extLst>
          </p:cNvPr>
          <p:cNvSpPr txBox="1"/>
          <p:nvPr/>
        </p:nvSpPr>
        <p:spPr>
          <a:xfrm>
            <a:off x="1854963" y="4025298"/>
            <a:ext cx="267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negative sentence?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1661860-B08F-4040-945E-A014C477DF1B}"/>
              </a:ext>
            </a:extLst>
          </p:cNvPr>
          <p:cNvSpPr txBox="1"/>
          <p:nvPr/>
        </p:nvSpPr>
        <p:spPr>
          <a:xfrm>
            <a:off x="7928355" y="3953143"/>
            <a:ext cx="267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positive sentence?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0A518F4-E29F-472B-B295-7C1AEB44262E}"/>
              </a:ext>
            </a:extLst>
          </p:cNvPr>
          <p:cNvSpPr txBox="1"/>
          <p:nvPr/>
        </p:nvSpPr>
        <p:spPr>
          <a:xfrm>
            <a:off x="1835588" y="2746605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bad.</a:t>
            </a:r>
            <a:endParaRPr lang="zh-TW" altLang="en-US" sz="2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BAA7B98-62E1-4139-AD98-AF4E27E702C4}"/>
              </a:ext>
            </a:extLst>
          </p:cNvPr>
          <p:cNvSpPr txBox="1"/>
          <p:nvPr/>
        </p:nvSpPr>
        <p:spPr>
          <a:xfrm>
            <a:off x="5492584" y="2743520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good.</a:t>
            </a:r>
            <a:endParaRPr lang="zh-TW" altLang="en-US" sz="2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501B827-2138-4067-9FCA-0D8F941E9770}"/>
              </a:ext>
            </a:extLst>
          </p:cNvPr>
          <p:cNvSpPr txBox="1"/>
          <p:nvPr/>
        </p:nvSpPr>
        <p:spPr>
          <a:xfrm>
            <a:off x="9176028" y="2795180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bad.</a:t>
            </a:r>
            <a:endParaRPr lang="zh-TW" altLang="en-US" sz="2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DC5EEE1F-04E0-476E-9800-A8DD0E4A161D}"/>
              </a:ext>
            </a:extLst>
          </p:cNvPr>
          <p:cNvSpPr txBox="1"/>
          <p:nvPr/>
        </p:nvSpPr>
        <p:spPr>
          <a:xfrm>
            <a:off x="1732409" y="5067814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love you.</a:t>
            </a:r>
            <a:endParaRPr lang="zh-TW" altLang="en-US" sz="24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FE7AC1C-B06D-455F-89B2-34EB4012414D}"/>
              </a:ext>
            </a:extLst>
          </p:cNvPr>
          <p:cNvSpPr txBox="1"/>
          <p:nvPr/>
        </p:nvSpPr>
        <p:spPr>
          <a:xfrm>
            <a:off x="5470280" y="5119795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hate you.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9BE88B6-2ED7-44C7-8016-7CAF89E001EA}"/>
              </a:ext>
            </a:extLst>
          </p:cNvPr>
          <p:cNvSpPr txBox="1"/>
          <p:nvPr/>
        </p:nvSpPr>
        <p:spPr>
          <a:xfrm>
            <a:off x="9176028" y="5174494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love you.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4E5E110-97C3-469D-A639-2A9299B062FC}"/>
              </a:ext>
            </a:extLst>
          </p:cNvPr>
          <p:cNvSpPr txBox="1"/>
          <p:nvPr/>
        </p:nvSpPr>
        <p:spPr>
          <a:xfrm>
            <a:off x="1935698" y="5469258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positive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DB22332-829E-4BB2-87DF-BE6B02DA599A}"/>
              </a:ext>
            </a:extLst>
          </p:cNvPr>
          <p:cNvSpPr txBox="1"/>
          <p:nvPr/>
        </p:nvSpPr>
        <p:spPr>
          <a:xfrm>
            <a:off x="5657889" y="3111369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positive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F32625FF-C18E-4280-A4E8-7485B57C9A14}"/>
              </a:ext>
            </a:extLst>
          </p:cNvPr>
          <p:cNvSpPr txBox="1"/>
          <p:nvPr/>
        </p:nvSpPr>
        <p:spPr>
          <a:xfrm>
            <a:off x="9375827" y="5514865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positive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9DD6BD63-AC4B-40F0-B71C-5F6DBFB85FE4}"/>
              </a:ext>
            </a:extLst>
          </p:cNvPr>
          <p:cNvSpPr txBox="1"/>
          <p:nvPr/>
        </p:nvSpPr>
        <p:spPr>
          <a:xfrm>
            <a:off x="5707905" y="5521374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negative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23A7D9A-62CE-455E-8A3B-DE4DD2F05997}"/>
              </a:ext>
            </a:extLst>
          </p:cNvPr>
          <p:cNvSpPr txBox="1"/>
          <p:nvPr/>
        </p:nvSpPr>
        <p:spPr>
          <a:xfrm>
            <a:off x="1914510" y="3093171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negative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D857AA3-18A8-43F3-9CCF-C0B6C251BDC8}"/>
              </a:ext>
            </a:extLst>
          </p:cNvPr>
          <p:cNvSpPr txBox="1"/>
          <p:nvPr/>
        </p:nvSpPr>
        <p:spPr>
          <a:xfrm>
            <a:off x="9249145" y="3142420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negative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150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8925DBD6-13EA-46C7-971E-B2B54952936A}"/>
              </a:ext>
            </a:extLst>
          </p:cNvPr>
          <p:cNvSpPr/>
          <p:nvPr/>
        </p:nvSpPr>
        <p:spPr>
          <a:xfrm>
            <a:off x="1763484" y="4902530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7A66169-3E11-43AB-977F-8FA11A290E60}"/>
              </a:ext>
            </a:extLst>
          </p:cNvPr>
          <p:cNvSpPr/>
          <p:nvPr/>
        </p:nvSpPr>
        <p:spPr>
          <a:xfrm>
            <a:off x="5504180" y="4941682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810A141-1741-4CEE-90F6-B58834FC4EAE}"/>
              </a:ext>
            </a:extLst>
          </p:cNvPr>
          <p:cNvSpPr/>
          <p:nvPr/>
        </p:nvSpPr>
        <p:spPr>
          <a:xfrm>
            <a:off x="9176028" y="4932485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9A87DA6-1C36-4404-B43E-8BD0515808FE}"/>
              </a:ext>
            </a:extLst>
          </p:cNvPr>
          <p:cNvSpPr/>
          <p:nvPr/>
        </p:nvSpPr>
        <p:spPr>
          <a:xfrm>
            <a:off x="9179363" y="2578503"/>
            <a:ext cx="121145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4BDE866-8D65-4A26-B73A-5151ED6B87ED}"/>
              </a:ext>
            </a:extLst>
          </p:cNvPr>
          <p:cNvSpPr/>
          <p:nvPr/>
        </p:nvSpPr>
        <p:spPr>
          <a:xfrm>
            <a:off x="5481453" y="2562609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9A5A70-749D-4852-9108-C025532F9E98}"/>
              </a:ext>
            </a:extLst>
          </p:cNvPr>
          <p:cNvSpPr/>
          <p:nvPr/>
        </p:nvSpPr>
        <p:spPr>
          <a:xfrm>
            <a:off x="1827738" y="2558149"/>
            <a:ext cx="121145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A4AEB03-73CB-4E7A-87F4-A0EB2DC7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985F6F-CF80-4A7F-887F-36A10DDDF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1" y="1825625"/>
            <a:ext cx="4303639" cy="4812189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65FEDA-3413-4FF1-B487-54A7447A2AE6}"/>
                  </a:ext>
                </a:extLst>
              </p:cNvPr>
              <p:cNvSpPr/>
              <p:nvPr/>
            </p:nvSpPr>
            <p:spPr>
              <a:xfrm>
                <a:off x="3670746" y="2558246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65FEDA-3413-4FF1-B487-54A7447A2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746" y="2558246"/>
                <a:ext cx="1131382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DC1A8D9-A92A-44FE-98C4-10E27A54D37F}"/>
              </a:ext>
            </a:extLst>
          </p:cNvPr>
          <p:cNvSpPr/>
          <p:nvPr/>
        </p:nvSpPr>
        <p:spPr>
          <a:xfrm>
            <a:off x="3154191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AFFB124B-440F-461F-BF2C-196D4050933A}"/>
              </a:ext>
            </a:extLst>
          </p:cNvPr>
          <p:cNvSpPr/>
          <p:nvPr/>
        </p:nvSpPr>
        <p:spPr>
          <a:xfrm>
            <a:off x="4897390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88779B1-9834-481B-8918-8279EA0DC792}"/>
                  </a:ext>
                </a:extLst>
              </p:cNvPr>
              <p:cNvSpPr/>
              <p:nvPr/>
            </p:nvSpPr>
            <p:spPr>
              <a:xfrm>
                <a:off x="7467204" y="2552837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88779B1-9834-481B-8918-8279EA0D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204" y="2552837"/>
                <a:ext cx="1131382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6CE451C-DEFD-492C-BE63-DE17A04663A0}"/>
              </a:ext>
            </a:extLst>
          </p:cNvPr>
          <p:cNvSpPr/>
          <p:nvPr/>
        </p:nvSpPr>
        <p:spPr>
          <a:xfrm>
            <a:off x="6951574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8E5B8AAA-4D5F-442C-9A3E-0CD8F351043F}"/>
              </a:ext>
            </a:extLst>
          </p:cNvPr>
          <p:cNvSpPr/>
          <p:nvPr/>
        </p:nvSpPr>
        <p:spPr>
          <a:xfrm>
            <a:off x="8694773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2921AC8-EDB6-4B73-BE1B-0804C792D691}"/>
              </a:ext>
            </a:extLst>
          </p:cNvPr>
          <p:cNvSpPr txBox="1"/>
          <p:nvPr/>
        </p:nvSpPr>
        <p:spPr>
          <a:xfrm>
            <a:off x="4776106" y="1455493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6DBC668-2A46-4C6D-BCFF-49D3D9A57061}"/>
              </a:ext>
            </a:extLst>
          </p:cNvPr>
          <p:cNvCxnSpPr>
            <a:cxnSpLocks/>
          </p:cNvCxnSpPr>
          <p:nvPr/>
        </p:nvCxnSpPr>
        <p:spPr>
          <a:xfrm>
            <a:off x="2372907" y="194080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EECD0ED-7212-4F72-B163-1D437E5ED854}"/>
              </a:ext>
            </a:extLst>
          </p:cNvPr>
          <p:cNvCxnSpPr>
            <a:cxnSpLocks/>
          </p:cNvCxnSpPr>
          <p:nvPr/>
        </p:nvCxnSpPr>
        <p:spPr>
          <a:xfrm>
            <a:off x="2365469" y="197849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C821CAD-EE38-4371-83B2-763C9DF82B8B}"/>
              </a:ext>
            </a:extLst>
          </p:cNvPr>
          <p:cNvCxnSpPr>
            <a:cxnSpLocks/>
          </p:cNvCxnSpPr>
          <p:nvPr/>
        </p:nvCxnSpPr>
        <p:spPr>
          <a:xfrm>
            <a:off x="9947523" y="1948961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8727077-05A3-4229-974E-1848BB9EF0B3}"/>
                  </a:ext>
                </a:extLst>
              </p:cNvPr>
              <p:cNvSpPr/>
              <p:nvPr/>
            </p:nvSpPr>
            <p:spPr>
              <a:xfrm>
                <a:off x="3678396" y="4932485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8727077-05A3-4229-974E-1848BB9E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396" y="4932485"/>
                <a:ext cx="1131382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261BABF2-0221-4AAE-B58A-88BF91D4BBB6}"/>
              </a:ext>
            </a:extLst>
          </p:cNvPr>
          <p:cNvSpPr/>
          <p:nvPr/>
        </p:nvSpPr>
        <p:spPr>
          <a:xfrm>
            <a:off x="3162766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B99E3BDA-82EF-4888-8E33-B30C228EAA08}"/>
              </a:ext>
            </a:extLst>
          </p:cNvPr>
          <p:cNvSpPr/>
          <p:nvPr/>
        </p:nvSpPr>
        <p:spPr>
          <a:xfrm>
            <a:off x="4905965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03C091A-A732-4DB0-93E6-412AFEC40135}"/>
                  </a:ext>
                </a:extLst>
              </p:cNvPr>
              <p:cNvSpPr/>
              <p:nvPr/>
            </p:nvSpPr>
            <p:spPr>
              <a:xfrm>
                <a:off x="7468129" y="5005441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03C091A-A732-4DB0-93E6-412AFEC4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129" y="5005441"/>
                <a:ext cx="1131382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061B3B03-3CA3-40FE-8444-F67E930AB32F}"/>
              </a:ext>
            </a:extLst>
          </p:cNvPr>
          <p:cNvSpPr/>
          <p:nvPr/>
        </p:nvSpPr>
        <p:spPr>
          <a:xfrm>
            <a:off x="6951574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2F652028-E9E1-4311-9464-D3F7D3844BE5}"/>
              </a:ext>
            </a:extLst>
          </p:cNvPr>
          <p:cNvSpPr/>
          <p:nvPr/>
        </p:nvSpPr>
        <p:spPr>
          <a:xfrm>
            <a:off x="8694773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C78DB98-D7F3-4683-89FC-1551A8EF6A2F}"/>
              </a:ext>
            </a:extLst>
          </p:cNvPr>
          <p:cNvCxnSpPr>
            <a:cxnSpLocks/>
          </p:cNvCxnSpPr>
          <p:nvPr/>
        </p:nvCxnSpPr>
        <p:spPr>
          <a:xfrm>
            <a:off x="2372906" y="655452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EB5E2D8-26AA-41A8-84D7-10315226EDB3}"/>
              </a:ext>
            </a:extLst>
          </p:cNvPr>
          <p:cNvSpPr txBox="1"/>
          <p:nvPr/>
        </p:nvSpPr>
        <p:spPr>
          <a:xfrm>
            <a:off x="4726916" y="6092859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4843CA38-32B9-42EA-B5B6-61EC187D75FD}"/>
              </a:ext>
            </a:extLst>
          </p:cNvPr>
          <p:cNvCxnSpPr>
            <a:cxnSpLocks/>
          </p:cNvCxnSpPr>
          <p:nvPr/>
        </p:nvCxnSpPr>
        <p:spPr>
          <a:xfrm flipV="1">
            <a:off x="2417138" y="6051726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AD8F1F5E-36EA-4397-B0EB-4C2F80785965}"/>
              </a:ext>
            </a:extLst>
          </p:cNvPr>
          <p:cNvCxnSpPr>
            <a:cxnSpLocks/>
          </p:cNvCxnSpPr>
          <p:nvPr/>
        </p:nvCxnSpPr>
        <p:spPr>
          <a:xfrm flipV="1">
            <a:off x="9878983" y="6051726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13170A-4F63-4ECA-87A2-BCEFB1F17819}"/>
                  </a:ext>
                </a:extLst>
              </p:cNvPr>
              <p:cNvSpPr/>
              <p:nvPr/>
            </p:nvSpPr>
            <p:spPr>
              <a:xfrm>
                <a:off x="6588628" y="3736233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13170A-4F63-4ECA-87A2-BCEFB1F17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628" y="3736233"/>
                <a:ext cx="859865" cy="8295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73F734CD-F93C-488E-B5CF-03BC2CE16E5E}"/>
              </a:ext>
            </a:extLst>
          </p:cNvPr>
          <p:cNvSpPr/>
          <p:nvPr/>
        </p:nvSpPr>
        <p:spPr>
          <a:xfrm>
            <a:off x="7456406" y="399163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AA2AA974-B86B-49A2-AA6E-2DFE83313BB7}"/>
              </a:ext>
            </a:extLst>
          </p:cNvPr>
          <p:cNvSpPr/>
          <p:nvPr/>
        </p:nvSpPr>
        <p:spPr>
          <a:xfrm rot="1874375">
            <a:off x="6119630" y="3406252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AB15364-975B-40FC-AC26-9E9920F1C4DC}"/>
                  </a:ext>
                </a:extLst>
              </p:cNvPr>
              <p:cNvSpPr/>
              <p:nvPr/>
            </p:nvSpPr>
            <p:spPr>
              <a:xfrm>
                <a:off x="4905966" y="3881320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AB15364-975B-40FC-AC26-9E9920F1C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966" y="3881320"/>
                <a:ext cx="859865" cy="8295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2E7020E-A61C-493E-AF18-D554C5646731}"/>
              </a:ext>
            </a:extLst>
          </p:cNvPr>
          <p:cNvSpPr/>
          <p:nvPr/>
        </p:nvSpPr>
        <p:spPr>
          <a:xfrm rot="13132344">
            <a:off x="5725662" y="450888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E221AECC-8520-4698-9965-F08D396273B7}"/>
              </a:ext>
            </a:extLst>
          </p:cNvPr>
          <p:cNvSpPr/>
          <p:nvPr/>
        </p:nvSpPr>
        <p:spPr>
          <a:xfrm flipH="1">
            <a:off x="4410743" y="409386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7533D63-3343-49EE-A0D0-27D1BC9A76DC}"/>
              </a:ext>
            </a:extLst>
          </p:cNvPr>
          <p:cNvSpPr txBox="1"/>
          <p:nvPr/>
        </p:nvSpPr>
        <p:spPr>
          <a:xfrm>
            <a:off x="1854963" y="4025298"/>
            <a:ext cx="267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negative sentence?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1661860-B08F-4040-945E-A014C477DF1B}"/>
              </a:ext>
            </a:extLst>
          </p:cNvPr>
          <p:cNvSpPr txBox="1"/>
          <p:nvPr/>
        </p:nvSpPr>
        <p:spPr>
          <a:xfrm>
            <a:off x="7928355" y="3953143"/>
            <a:ext cx="267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positive sentence?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0A518F4-E29F-472B-B295-7C1AEB44262E}"/>
              </a:ext>
            </a:extLst>
          </p:cNvPr>
          <p:cNvSpPr txBox="1"/>
          <p:nvPr/>
        </p:nvSpPr>
        <p:spPr>
          <a:xfrm>
            <a:off x="1835588" y="2746605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bad.</a:t>
            </a:r>
            <a:endParaRPr lang="zh-TW" altLang="en-US" sz="2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BAA7B98-62E1-4139-AD98-AF4E27E702C4}"/>
              </a:ext>
            </a:extLst>
          </p:cNvPr>
          <p:cNvSpPr txBox="1"/>
          <p:nvPr/>
        </p:nvSpPr>
        <p:spPr>
          <a:xfrm>
            <a:off x="5492584" y="2743520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good.</a:t>
            </a:r>
            <a:endParaRPr lang="zh-TW" altLang="en-US" sz="2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501B827-2138-4067-9FCA-0D8F941E9770}"/>
              </a:ext>
            </a:extLst>
          </p:cNvPr>
          <p:cNvSpPr txBox="1"/>
          <p:nvPr/>
        </p:nvSpPr>
        <p:spPr>
          <a:xfrm>
            <a:off x="9176028" y="2795180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bad.</a:t>
            </a:r>
            <a:endParaRPr lang="zh-TW" altLang="en-US" sz="2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DC5EEE1F-04E0-476E-9800-A8DD0E4A161D}"/>
              </a:ext>
            </a:extLst>
          </p:cNvPr>
          <p:cNvSpPr txBox="1"/>
          <p:nvPr/>
        </p:nvSpPr>
        <p:spPr>
          <a:xfrm>
            <a:off x="1732409" y="5067814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love you.</a:t>
            </a:r>
            <a:endParaRPr lang="zh-TW" altLang="en-US" sz="24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FE7AC1C-B06D-455F-89B2-34EB4012414D}"/>
              </a:ext>
            </a:extLst>
          </p:cNvPr>
          <p:cNvSpPr txBox="1"/>
          <p:nvPr/>
        </p:nvSpPr>
        <p:spPr>
          <a:xfrm>
            <a:off x="5470280" y="5119795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hate you.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9BE88B6-2ED7-44C7-8016-7CAF89E001EA}"/>
              </a:ext>
            </a:extLst>
          </p:cNvPr>
          <p:cNvSpPr txBox="1"/>
          <p:nvPr/>
        </p:nvSpPr>
        <p:spPr>
          <a:xfrm>
            <a:off x="9176028" y="5174494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love you.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4E5E110-97C3-469D-A639-2A9299B062FC}"/>
              </a:ext>
            </a:extLst>
          </p:cNvPr>
          <p:cNvSpPr txBox="1"/>
          <p:nvPr/>
        </p:nvSpPr>
        <p:spPr>
          <a:xfrm>
            <a:off x="1935698" y="5469258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positive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DB22332-829E-4BB2-87DF-BE6B02DA599A}"/>
              </a:ext>
            </a:extLst>
          </p:cNvPr>
          <p:cNvSpPr txBox="1"/>
          <p:nvPr/>
        </p:nvSpPr>
        <p:spPr>
          <a:xfrm>
            <a:off x="5657889" y="3111369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positive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F32625FF-C18E-4280-A4E8-7485B57C9A14}"/>
              </a:ext>
            </a:extLst>
          </p:cNvPr>
          <p:cNvSpPr txBox="1"/>
          <p:nvPr/>
        </p:nvSpPr>
        <p:spPr>
          <a:xfrm>
            <a:off x="9375827" y="5514865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positive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9DD6BD63-AC4B-40F0-B71C-5F6DBFB85FE4}"/>
              </a:ext>
            </a:extLst>
          </p:cNvPr>
          <p:cNvSpPr txBox="1"/>
          <p:nvPr/>
        </p:nvSpPr>
        <p:spPr>
          <a:xfrm>
            <a:off x="5707905" y="5521374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negative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23A7D9A-62CE-455E-8A3B-DE4DD2F05997}"/>
              </a:ext>
            </a:extLst>
          </p:cNvPr>
          <p:cNvSpPr txBox="1"/>
          <p:nvPr/>
        </p:nvSpPr>
        <p:spPr>
          <a:xfrm>
            <a:off x="1914510" y="3093171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negative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D857AA3-18A8-43F3-9CCF-C0B6C251BDC8}"/>
              </a:ext>
            </a:extLst>
          </p:cNvPr>
          <p:cNvSpPr txBox="1"/>
          <p:nvPr/>
        </p:nvSpPr>
        <p:spPr>
          <a:xfrm>
            <a:off x="9249145" y="3142420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negative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6896253-FC4C-45E2-A7A3-795A390EEB35}"/>
              </a:ext>
            </a:extLst>
          </p:cNvPr>
          <p:cNvSpPr txBox="1"/>
          <p:nvPr/>
        </p:nvSpPr>
        <p:spPr>
          <a:xfrm>
            <a:off x="7829279" y="578125"/>
            <a:ext cx="318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Word embedding</a:t>
            </a:r>
            <a:endParaRPr lang="zh-TW" altLang="en-US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123C593-5E65-4E50-82C9-559933666E1F}"/>
              </a:ext>
            </a:extLst>
          </p:cNvPr>
          <p:cNvSpPr/>
          <p:nvPr/>
        </p:nvSpPr>
        <p:spPr>
          <a:xfrm>
            <a:off x="8057207" y="942612"/>
            <a:ext cx="253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[Lee, et al., ICASSP, 2018]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F03C3B72-1857-4897-9E71-4D5356E69668}"/>
              </a:ext>
            </a:extLst>
          </p:cNvPr>
          <p:cNvSpPr txBox="1"/>
          <p:nvPr/>
        </p:nvSpPr>
        <p:spPr>
          <a:xfrm>
            <a:off x="7818482" y="137462"/>
            <a:ext cx="152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Discrete?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589CF688-CFB5-49E7-9402-FA16A5CD5524}"/>
              </a:ext>
            </a:extLst>
          </p:cNvPr>
          <p:cNvSpPr/>
          <p:nvPr/>
        </p:nvSpPr>
        <p:spPr>
          <a:xfrm>
            <a:off x="1918614" y="2695259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34898AE-BFDE-4FF3-B9F7-D2ED8AF0114A}"/>
              </a:ext>
            </a:extLst>
          </p:cNvPr>
          <p:cNvSpPr/>
          <p:nvPr/>
        </p:nvSpPr>
        <p:spPr>
          <a:xfrm>
            <a:off x="2288794" y="2695259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CE190160-F31C-4887-9E17-6D3B8E134C72}"/>
              </a:ext>
            </a:extLst>
          </p:cNvPr>
          <p:cNvSpPr/>
          <p:nvPr/>
        </p:nvSpPr>
        <p:spPr>
          <a:xfrm>
            <a:off x="2695312" y="2710416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5A80D7E-0127-43A1-A8F0-DE881F8CE173}"/>
              </a:ext>
            </a:extLst>
          </p:cNvPr>
          <p:cNvSpPr/>
          <p:nvPr/>
        </p:nvSpPr>
        <p:spPr>
          <a:xfrm>
            <a:off x="9271959" y="2706536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2970B7AE-824B-44AB-80D3-AEDD3B0E9CBA}"/>
              </a:ext>
            </a:extLst>
          </p:cNvPr>
          <p:cNvSpPr/>
          <p:nvPr/>
        </p:nvSpPr>
        <p:spPr>
          <a:xfrm>
            <a:off x="9642139" y="2706536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98EC375-0F8F-49DF-B951-D59E87BA7F83}"/>
              </a:ext>
            </a:extLst>
          </p:cNvPr>
          <p:cNvSpPr/>
          <p:nvPr/>
        </p:nvSpPr>
        <p:spPr>
          <a:xfrm>
            <a:off x="10048657" y="2721693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D19DC5F-B7A4-45C9-9E63-E2F68CCB5667}"/>
              </a:ext>
            </a:extLst>
          </p:cNvPr>
          <p:cNvSpPr/>
          <p:nvPr/>
        </p:nvSpPr>
        <p:spPr>
          <a:xfrm>
            <a:off x="5650927" y="2666708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52ABEEEA-25BE-4CC4-AA6D-F2CF46CBC175}"/>
              </a:ext>
            </a:extLst>
          </p:cNvPr>
          <p:cNvSpPr/>
          <p:nvPr/>
        </p:nvSpPr>
        <p:spPr>
          <a:xfrm>
            <a:off x="6021107" y="2666708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DE4A6249-9C2F-4AB1-8697-501295CEAA79}"/>
              </a:ext>
            </a:extLst>
          </p:cNvPr>
          <p:cNvSpPr/>
          <p:nvPr/>
        </p:nvSpPr>
        <p:spPr>
          <a:xfrm>
            <a:off x="6427625" y="2681865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7E73A664-F722-4924-81BF-AB91FBA855E8}"/>
              </a:ext>
            </a:extLst>
          </p:cNvPr>
          <p:cNvSpPr/>
          <p:nvPr/>
        </p:nvSpPr>
        <p:spPr>
          <a:xfrm>
            <a:off x="1913954" y="5049987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7427A5A1-0E0C-4760-AE24-49586E8B9C3F}"/>
              </a:ext>
            </a:extLst>
          </p:cNvPr>
          <p:cNvSpPr/>
          <p:nvPr/>
        </p:nvSpPr>
        <p:spPr>
          <a:xfrm>
            <a:off x="2284134" y="5049987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DF07393-6BEB-4607-87C7-9A2AF8DE7EC7}"/>
              </a:ext>
            </a:extLst>
          </p:cNvPr>
          <p:cNvSpPr/>
          <p:nvPr/>
        </p:nvSpPr>
        <p:spPr>
          <a:xfrm>
            <a:off x="2690652" y="5065144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DFE2CCA-5815-4B4E-AF8F-1BCA13321BF4}"/>
              </a:ext>
            </a:extLst>
          </p:cNvPr>
          <p:cNvSpPr/>
          <p:nvPr/>
        </p:nvSpPr>
        <p:spPr>
          <a:xfrm>
            <a:off x="9333354" y="5087844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CAF6650-192C-431D-8EEA-1364294CF413}"/>
              </a:ext>
            </a:extLst>
          </p:cNvPr>
          <p:cNvSpPr/>
          <p:nvPr/>
        </p:nvSpPr>
        <p:spPr>
          <a:xfrm>
            <a:off x="9703534" y="5087844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7983A30D-781A-4B84-8AA9-35F4CD81107F}"/>
              </a:ext>
            </a:extLst>
          </p:cNvPr>
          <p:cNvSpPr/>
          <p:nvPr/>
        </p:nvSpPr>
        <p:spPr>
          <a:xfrm>
            <a:off x="10110052" y="5103001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BB28B25-8CAF-4D26-8B55-4B625CD5A088}"/>
              </a:ext>
            </a:extLst>
          </p:cNvPr>
          <p:cNvSpPr/>
          <p:nvPr/>
        </p:nvSpPr>
        <p:spPr>
          <a:xfrm>
            <a:off x="5662488" y="5109104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C7EA066-3ED8-485C-AB24-457041746170}"/>
              </a:ext>
            </a:extLst>
          </p:cNvPr>
          <p:cNvSpPr/>
          <p:nvPr/>
        </p:nvSpPr>
        <p:spPr>
          <a:xfrm>
            <a:off x="6032668" y="5109104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AF65CF0-E5E4-439C-9B39-B19E6DF93156}"/>
              </a:ext>
            </a:extLst>
          </p:cNvPr>
          <p:cNvSpPr/>
          <p:nvPr/>
        </p:nvSpPr>
        <p:spPr>
          <a:xfrm>
            <a:off x="6439186" y="5124261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63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1644609" y="1237095"/>
            <a:ext cx="9150000" cy="3925748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 marL="457200" indent="-323850">
              <a:buSzPct val="93750"/>
              <a:buFont typeface="Arial"/>
            </a:pPr>
            <a:r>
              <a:rPr lang="en-US" altLang="zh-TW" sz="240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Negative</a:t>
            </a:r>
            <a:r>
              <a:rPr lang="en-US" altLang="zh-TW" sz="24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sentence to </a:t>
            </a:r>
            <a:r>
              <a:rPr lang="en-US" altLang="zh-TW" sz="24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positive</a:t>
            </a:r>
            <a:r>
              <a:rPr lang="en-US" altLang="zh-TW" sz="24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sentence:</a:t>
            </a:r>
            <a:br>
              <a:rPr lang="zh-TW" altLang="en-US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it's a crappy day  -&gt;  it's a great day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wish you could be here  -&gt;  you could be here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it's not a good idea  -&gt;  it's good idea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miss you  -&gt;  </a:t>
            </a: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love you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don't love you  -&gt;  </a:t>
            </a: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love you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can't do that  -&gt;  </a:t>
            </a: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can do that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feel so sad  -&gt;  </a:t>
            </a: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happy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it's a bad day  -&gt;  it's a good day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it's a dummy day  -&gt;  it's a great day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sorry for doing such a horrible thing  -&gt;  thanks for doing a great thing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my doggy is sick  -&gt;  my doggy is my doggy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my little doggy is sick -&gt; my little doggy is my little doggy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78A644-F4C8-465A-8E45-37BFCAAA4249}"/>
              </a:ext>
            </a:extLst>
          </p:cNvPr>
          <p:cNvSpPr/>
          <p:nvPr/>
        </p:nvSpPr>
        <p:spPr>
          <a:xfrm>
            <a:off x="2003830" y="398696"/>
            <a:ext cx="19443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Cycle GAN</a:t>
            </a:r>
            <a:endParaRPr lang="zh-TW" altLang="en-US" sz="3200" b="1" i="1" u="sng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B2E4CB-274A-4775-B55B-786B4850D06B}"/>
              </a:ext>
            </a:extLst>
          </p:cNvPr>
          <p:cNvSpPr txBox="1"/>
          <p:nvPr/>
        </p:nvSpPr>
        <p:spPr>
          <a:xfrm>
            <a:off x="7331340" y="29363"/>
            <a:ext cx="333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感謝 王耀賢 同學提供實驗結果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75AF740-4C25-4A8E-80C0-883450262A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292" y="234865"/>
            <a:ext cx="912434" cy="91243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D73D4C7-23A4-419A-9681-81A9BEB8EB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726" y="316351"/>
            <a:ext cx="818422" cy="818422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7821C9F6-F526-46AC-89C5-5B54D3927DB9}"/>
              </a:ext>
            </a:extLst>
          </p:cNvPr>
          <p:cNvSpPr/>
          <p:nvPr/>
        </p:nvSpPr>
        <p:spPr>
          <a:xfrm>
            <a:off x="5223804" y="459600"/>
            <a:ext cx="797489" cy="462965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40F542-018D-4C81-A94C-26A847B6565C}"/>
              </a:ext>
            </a:extLst>
          </p:cNvPr>
          <p:cNvSpPr/>
          <p:nvPr/>
        </p:nvSpPr>
        <p:spPr>
          <a:xfrm>
            <a:off x="2003831" y="5795889"/>
            <a:ext cx="8270275" cy="912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929E853-7288-4005-A83D-12E39F97FDEE}"/>
              </a:ext>
            </a:extLst>
          </p:cNvPr>
          <p:cNvSpPr txBox="1"/>
          <p:nvPr/>
        </p:nvSpPr>
        <p:spPr>
          <a:xfrm>
            <a:off x="7877440" y="3429001"/>
            <a:ext cx="1838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[Lee, et al., ICASSP, 2018]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63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1644609" y="1237095"/>
            <a:ext cx="9150000" cy="3925748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 marL="457200" indent="-323850">
              <a:buSzPct val="93750"/>
              <a:buFont typeface="Arial"/>
            </a:pPr>
            <a:r>
              <a:rPr lang="en-US" altLang="zh-TW" sz="240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Negative</a:t>
            </a:r>
            <a:r>
              <a:rPr lang="en-US" altLang="zh-TW" sz="24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sentence to </a:t>
            </a:r>
            <a:r>
              <a:rPr lang="en-US" altLang="zh-TW" sz="24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positive</a:t>
            </a:r>
            <a:r>
              <a:rPr lang="en-US" altLang="zh-TW" sz="24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sentence:</a:t>
            </a:r>
            <a:endParaRPr lang="en-US" altLang="zh-TW" sz="2400" dirty="0">
              <a:solidFill>
                <a:schemeClr val="tx1"/>
              </a:solidFill>
              <a:latin typeface="Comic Sans MS"/>
              <a:ea typeface="Arial"/>
              <a:cs typeface="Arial"/>
              <a:sym typeface="Comic Sans M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78A644-F4C8-465A-8E45-37BFCAAA4249}"/>
              </a:ext>
            </a:extLst>
          </p:cNvPr>
          <p:cNvSpPr/>
          <p:nvPr/>
        </p:nvSpPr>
        <p:spPr>
          <a:xfrm>
            <a:off x="2003830" y="398696"/>
            <a:ext cx="19443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Cycle GAN</a:t>
            </a:r>
            <a:endParaRPr lang="zh-TW" altLang="en-US" sz="3200" b="1" i="1" u="sng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B2E4CB-274A-4775-B55B-786B4850D06B}"/>
              </a:ext>
            </a:extLst>
          </p:cNvPr>
          <p:cNvSpPr txBox="1"/>
          <p:nvPr/>
        </p:nvSpPr>
        <p:spPr>
          <a:xfrm>
            <a:off x="7331340" y="29363"/>
            <a:ext cx="333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感謝 張瓊之 同學提供實驗結果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75AF740-4C25-4A8E-80C0-883450262A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292" y="234865"/>
            <a:ext cx="912434" cy="91243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D73D4C7-23A4-419A-9681-81A9BEB8EB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726" y="316351"/>
            <a:ext cx="818422" cy="818422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7821C9F6-F526-46AC-89C5-5B54D3927DB9}"/>
              </a:ext>
            </a:extLst>
          </p:cNvPr>
          <p:cNvSpPr/>
          <p:nvPr/>
        </p:nvSpPr>
        <p:spPr>
          <a:xfrm>
            <a:off x="5223804" y="459600"/>
            <a:ext cx="797489" cy="462965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F43720-EE8D-48FE-8D9C-8A457A7BDA83}"/>
              </a:ext>
            </a:extLst>
          </p:cNvPr>
          <p:cNvSpPr/>
          <p:nvPr/>
        </p:nvSpPr>
        <p:spPr>
          <a:xfrm>
            <a:off x="2124994" y="1909109"/>
            <a:ext cx="822409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TW" altLang="en-US" sz="2400" dirty="0"/>
              <a:t>胃疼 </a:t>
            </a:r>
            <a:r>
              <a:rPr lang="en-US" altLang="zh-TW" sz="2400" dirty="0"/>
              <a:t>, </a:t>
            </a:r>
            <a:r>
              <a:rPr lang="zh-TW" altLang="en-US" sz="2400" dirty="0"/>
              <a:t>沒睡醒 </a:t>
            </a:r>
            <a:r>
              <a:rPr lang="en-US" altLang="zh-TW" sz="2400" dirty="0"/>
              <a:t>, </a:t>
            </a:r>
            <a:r>
              <a:rPr lang="zh-TW" altLang="en-US" sz="2400" dirty="0"/>
              <a:t>各種不舒服 </a:t>
            </a:r>
            <a:r>
              <a:rPr lang="en-US" altLang="zh-TW" sz="2400" dirty="0"/>
              <a:t>-&gt;  </a:t>
            </a:r>
            <a:r>
              <a:rPr lang="zh-TW" altLang="en-US" sz="2400" dirty="0"/>
              <a:t>生日快樂 </a:t>
            </a:r>
            <a:r>
              <a:rPr lang="en-US" altLang="zh-TW" sz="2400" dirty="0"/>
              <a:t>, </a:t>
            </a:r>
            <a:r>
              <a:rPr lang="zh-TW" altLang="en-US" sz="2400" dirty="0"/>
              <a:t>睡醒 </a:t>
            </a:r>
            <a:r>
              <a:rPr lang="en-US" altLang="zh-TW" sz="2400" dirty="0"/>
              <a:t>, </a:t>
            </a:r>
            <a:r>
              <a:rPr lang="zh-TW" altLang="en-US" sz="2400" dirty="0"/>
              <a:t>超級舒服</a:t>
            </a:r>
            <a:endParaRPr lang="en-US" altLang="zh-TW" sz="2400" dirty="0"/>
          </a:p>
          <a:p>
            <a:pPr fontAlgn="base"/>
            <a:r>
              <a:rPr lang="zh-TW" altLang="en-US" sz="2400" dirty="0"/>
              <a:t> </a:t>
            </a:r>
          </a:p>
          <a:p>
            <a:pPr fontAlgn="base"/>
            <a:r>
              <a:rPr lang="zh-TW" altLang="en-US" sz="2400" dirty="0"/>
              <a:t>我都想去上班了</a:t>
            </a:r>
            <a:r>
              <a:rPr lang="en-US" altLang="zh-TW" sz="2400" dirty="0"/>
              <a:t>, </a:t>
            </a:r>
            <a:r>
              <a:rPr lang="zh-TW" altLang="en-US" sz="2400" dirty="0"/>
              <a:t>真夠賤的</a:t>
            </a:r>
            <a:r>
              <a:rPr lang="en-US" altLang="zh-TW" sz="2400" dirty="0"/>
              <a:t>! -&gt;  </a:t>
            </a:r>
            <a:r>
              <a:rPr lang="zh-TW" altLang="en-US" sz="2400" dirty="0"/>
              <a:t>我都想去睡了</a:t>
            </a:r>
            <a:r>
              <a:rPr lang="en-US" altLang="zh-TW" sz="2400" dirty="0"/>
              <a:t>, </a:t>
            </a:r>
            <a:r>
              <a:rPr lang="zh-TW" altLang="en-US" sz="2400" dirty="0"/>
              <a:t>真帥的 </a:t>
            </a:r>
            <a:r>
              <a:rPr lang="en-US" altLang="zh-TW" sz="2400" dirty="0"/>
              <a:t>!</a:t>
            </a:r>
          </a:p>
          <a:p>
            <a:pPr fontAlgn="base"/>
            <a:endParaRPr lang="en-US" altLang="zh-TW" sz="2400" dirty="0"/>
          </a:p>
          <a:p>
            <a:pPr fontAlgn="base"/>
            <a:r>
              <a:rPr lang="zh-TW" altLang="en-US" sz="2400" dirty="0"/>
              <a:t>暈死了</a:t>
            </a:r>
            <a:r>
              <a:rPr lang="en-US" altLang="zh-TW" sz="2400" dirty="0"/>
              <a:t>, </a:t>
            </a:r>
            <a:r>
              <a:rPr lang="zh-TW" altLang="en-US" sz="2400" dirty="0"/>
              <a:t>吃燒烤、竟然遇到個變態狂 </a:t>
            </a:r>
            <a:r>
              <a:rPr lang="en-US" altLang="zh-TW" sz="2400" dirty="0"/>
              <a:t>-&gt;  </a:t>
            </a:r>
            <a:r>
              <a:rPr lang="zh-TW" altLang="en-US" sz="2400" dirty="0"/>
              <a:t>哈哈好 </a:t>
            </a:r>
            <a:r>
              <a:rPr lang="en-US" altLang="zh-TW" sz="2400" dirty="0"/>
              <a:t>~ , </a:t>
            </a:r>
            <a:r>
              <a:rPr lang="zh-TW" altLang="en-US" sz="2400" dirty="0"/>
              <a:t>吃燒烤 </a:t>
            </a:r>
            <a:r>
              <a:rPr lang="en-US" altLang="zh-TW" sz="2400" dirty="0"/>
              <a:t>~ </a:t>
            </a:r>
            <a:r>
              <a:rPr lang="zh-TW" altLang="en-US" sz="2400" dirty="0"/>
              <a:t>竟然遇到帥狂</a:t>
            </a:r>
            <a:endParaRPr lang="en-US" altLang="zh-TW" sz="2400" dirty="0"/>
          </a:p>
          <a:p>
            <a:pPr fontAlgn="base"/>
            <a:endParaRPr lang="en-US" altLang="zh-TW" sz="2400" dirty="0"/>
          </a:p>
          <a:p>
            <a:pPr fontAlgn="base"/>
            <a:r>
              <a:rPr lang="zh-TW" altLang="en-US" sz="2400" dirty="0"/>
              <a:t>蕭哥</a:t>
            </a:r>
            <a:r>
              <a:rPr lang="en-US" altLang="zh-TW" sz="2400" dirty="0"/>
              <a:t>,  </a:t>
            </a:r>
            <a:r>
              <a:rPr lang="zh-TW" altLang="en-US" sz="2400" dirty="0"/>
              <a:t>我肚子痛的厲害 </a:t>
            </a:r>
            <a:r>
              <a:rPr lang="en-US" altLang="zh-TW" sz="2400" dirty="0"/>
              <a:t>-&gt;  </a:t>
            </a:r>
            <a:r>
              <a:rPr lang="zh-TW" altLang="en-US" sz="2400" dirty="0"/>
              <a:t>蕭哥</a:t>
            </a:r>
            <a:r>
              <a:rPr lang="en-US" altLang="zh-TW" sz="2400" dirty="0"/>
              <a:t>, </a:t>
            </a:r>
            <a:r>
              <a:rPr lang="zh-TW" altLang="en-US" sz="2400" dirty="0"/>
              <a:t>我生日快樂厲害</a:t>
            </a:r>
            <a:endParaRPr lang="en-US" altLang="zh-TW" sz="2400" dirty="0"/>
          </a:p>
          <a:p>
            <a:pPr fontAlgn="base"/>
            <a:endParaRPr lang="en-US" altLang="zh-TW" sz="2400" dirty="0"/>
          </a:p>
          <a:p>
            <a:pPr fontAlgn="base"/>
            <a:r>
              <a:rPr lang="zh-TW" altLang="en-US" sz="2400" dirty="0"/>
              <a:t>感冒了</a:t>
            </a:r>
            <a:r>
              <a:rPr lang="en-US" altLang="zh-TW" sz="2400" dirty="0"/>
              <a:t>, </a:t>
            </a:r>
            <a:r>
              <a:rPr lang="zh-TW" altLang="en-US" sz="2400" dirty="0"/>
              <a:t>難受的說不出話來了 </a:t>
            </a:r>
            <a:r>
              <a:rPr lang="en-US" altLang="zh-TW" sz="2400" dirty="0"/>
              <a:t>! -&gt;  </a:t>
            </a:r>
            <a:r>
              <a:rPr lang="zh-TW" altLang="en-US" sz="2400" dirty="0"/>
              <a:t>感冒了</a:t>
            </a:r>
            <a:r>
              <a:rPr lang="en-US" altLang="zh-TW" sz="2400" dirty="0"/>
              <a:t>, </a:t>
            </a:r>
            <a:r>
              <a:rPr lang="zh-TW" altLang="en-US" sz="2400" dirty="0"/>
              <a:t>開心的說不出話 來 </a:t>
            </a:r>
            <a:r>
              <a:rPr lang="en-US" altLang="zh-TW" sz="2400" dirty="0"/>
              <a:t>! </a:t>
            </a:r>
          </a:p>
          <a:p>
            <a:pPr marL="457200" indent="-323850">
              <a:buSzPct val="93750"/>
              <a:buFont typeface="Arial"/>
            </a:pPr>
            <a:br>
              <a:rPr lang="zh-TW" altLang="en-US" sz="2400" dirty="0">
                <a:latin typeface="Arial"/>
                <a:ea typeface="Arial"/>
                <a:cs typeface="Arial"/>
                <a:sym typeface="Arial"/>
              </a:rPr>
            </a:br>
            <a:endParaRPr lang="en-US" altLang="zh-TW" sz="2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4781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4175546-7E1F-4D46-8E98-2655CA6DDFB5}"/>
                  </a:ext>
                </a:extLst>
              </p:cNvPr>
              <p:cNvSpPr/>
              <p:nvPr/>
            </p:nvSpPr>
            <p:spPr>
              <a:xfrm>
                <a:off x="3369593" y="2284668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4175546-7E1F-4D46-8E98-2655CA6DD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593" y="2284668"/>
                <a:ext cx="996419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06B4E00-1EC3-409D-9C30-1F89C0C4E51B}"/>
                  </a:ext>
                </a:extLst>
              </p:cNvPr>
              <p:cNvSpPr/>
              <p:nvPr/>
            </p:nvSpPr>
            <p:spPr>
              <a:xfrm>
                <a:off x="3369593" y="3652304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06B4E00-1EC3-409D-9C30-1F89C0C4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593" y="3652304"/>
                <a:ext cx="996419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3CD6A66-3CE5-41E7-B69A-1F2DF6B3B9E8}"/>
                  </a:ext>
                </a:extLst>
              </p:cNvPr>
              <p:cNvSpPr/>
              <p:nvPr/>
            </p:nvSpPr>
            <p:spPr>
              <a:xfrm>
                <a:off x="5942040" y="3612532"/>
                <a:ext cx="93997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3CD6A66-3CE5-41E7-B69A-1F2DF6B3B9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040" y="3612532"/>
                <a:ext cx="939972" cy="945685"/>
              </a:xfrm>
              <a:prstGeom prst="rect">
                <a:avLst/>
              </a:prstGeom>
              <a:blipFill>
                <a:blip r:embed="rId4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CECC41E-39AC-475E-A48B-8D3366695D17}"/>
                  </a:ext>
                </a:extLst>
              </p:cNvPr>
              <p:cNvSpPr/>
              <p:nvPr/>
            </p:nvSpPr>
            <p:spPr>
              <a:xfrm>
                <a:off x="5942040" y="2234586"/>
                <a:ext cx="950876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CECC41E-39AC-475E-A48B-8D3366695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040" y="2234586"/>
                <a:ext cx="950876" cy="945685"/>
              </a:xfrm>
              <a:prstGeom prst="rect">
                <a:avLst/>
              </a:prstGeom>
              <a:blipFill>
                <a:blip r:embed="rId5"/>
                <a:stretch>
                  <a:fillRect l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33204704-41D7-456C-B719-9E6DB310796A}"/>
              </a:ext>
            </a:extLst>
          </p:cNvPr>
          <p:cNvSpPr/>
          <p:nvPr/>
        </p:nvSpPr>
        <p:spPr>
          <a:xfrm>
            <a:off x="5002190" y="2984367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FCFE7A0-A0BD-4E07-923D-1E87FE782CB5}"/>
              </a:ext>
            </a:extLst>
          </p:cNvPr>
          <p:cNvSpPr/>
          <p:nvPr/>
        </p:nvSpPr>
        <p:spPr>
          <a:xfrm>
            <a:off x="2782018" y="2538036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4549E22A-362C-4CCB-9FF8-F8538BC47F1B}"/>
              </a:ext>
            </a:extLst>
          </p:cNvPr>
          <p:cNvSpPr/>
          <p:nvPr/>
        </p:nvSpPr>
        <p:spPr>
          <a:xfrm>
            <a:off x="2782018" y="3913383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0BE95A9E-439A-4433-B68B-CEFC778AA1C6}"/>
              </a:ext>
            </a:extLst>
          </p:cNvPr>
          <p:cNvSpPr/>
          <p:nvPr/>
        </p:nvSpPr>
        <p:spPr>
          <a:xfrm>
            <a:off x="6942211" y="2529886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B58C9B13-428F-4477-BDAE-34ACF3A5DF6F}"/>
              </a:ext>
            </a:extLst>
          </p:cNvPr>
          <p:cNvSpPr/>
          <p:nvPr/>
        </p:nvSpPr>
        <p:spPr>
          <a:xfrm>
            <a:off x="6942211" y="3905233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CDDFA05C-92D4-4F7C-B026-18AEC537ACF5}"/>
              </a:ext>
            </a:extLst>
          </p:cNvPr>
          <p:cNvSpPr/>
          <p:nvPr/>
        </p:nvSpPr>
        <p:spPr>
          <a:xfrm rot="2701164">
            <a:off x="4361993" y="279705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61520144-02E0-4787-9A98-10582D372042}"/>
              </a:ext>
            </a:extLst>
          </p:cNvPr>
          <p:cNvSpPr/>
          <p:nvPr/>
        </p:nvSpPr>
        <p:spPr>
          <a:xfrm rot="2701164">
            <a:off x="5415206" y="3693466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F786F9CA-D936-4278-8629-F71DE9BF4C16}"/>
              </a:ext>
            </a:extLst>
          </p:cNvPr>
          <p:cNvSpPr/>
          <p:nvPr/>
        </p:nvSpPr>
        <p:spPr>
          <a:xfrm rot="18882259">
            <a:off x="4360395" y="3634833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DA496EA-9DA7-409F-93E7-67B201F24E8E}"/>
              </a:ext>
            </a:extLst>
          </p:cNvPr>
          <p:cNvSpPr/>
          <p:nvPr/>
        </p:nvSpPr>
        <p:spPr>
          <a:xfrm rot="18882259">
            <a:off x="5360052" y="2775506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E6B56D4-8616-4145-B3DF-7F5B6E44C583}"/>
                  </a:ext>
                </a:extLst>
              </p:cNvPr>
              <p:cNvSpPr/>
              <p:nvPr/>
            </p:nvSpPr>
            <p:spPr>
              <a:xfrm>
                <a:off x="9090807" y="2429304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E6B56D4-8616-4145-B3DF-7F5B6E44C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07" y="2429304"/>
                <a:ext cx="620558" cy="692756"/>
              </a:xfrm>
              <a:prstGeom prst="rect">
                <a:avLst/>
              </a:prstGeom>
              <a:blipFill>
                <a:blip r:embed="rId6"/>
                <a:stretch>
                  <a:fillRect l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5A8E7863-27E5-4984-97DA-4DA37982D397}"/>
                  </a:ext>
                </a:extLst>
              </p:cNvPr>
              <p:cNvSpPr/>
              <p:nvPr/>
            </p:nvSpPr>
            <p:spPr>
              <a:xfrm>
                <a:off x="9107311" y="3787829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5A8E7863-27E5-4984-97DA-4DA37982D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311" y="3787829"/>
                <a:ext cx="620558" cy="692756"/>
              </a:xfrm>
              <a:prstGeom prst="rect">
                <a:avLst/>
              </a:prstGeom>
              <a:blipFill>
                <a:blip r:embed="rId7"/>
                <a:stretch>
                  <a:fillRect l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87CAE8F8-0EBA-44BC-B6A0-7447A96B7F8D}"/>
              </a:ext>
            </a:extLst>
          </p:cNvPr>
          <p:cNvSpPr/>
          <p:nvPr/>
        </p:nvSpPr>
        <p:spPr>
          <a:xfrm>
            <a:off x="8568487" y="2531536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63891404-5889-4621-B549-08963B03120B}"/>
              </a:ext>
            </a:extLst>
          </p:cNvPr>
          <p:cNvSpPr/>
          <p:nvPr/>
        </p:nvSpPr>
        <p:spPr>
          <a:xfrm>
            <a:off x="8544941" y="390067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B6BBFDF-A9B1-4F42-9B62-6A6C79FA1BED}"/>
              </a:ext>
            </a:extLst>
          </p:cNvPr>
          <p:cNvSpPr txBox="1"/>
          <p:nvPr/>
        </p:nvSpPr>
        <p:spPr>
          <a:xfrm>
            <a:off x="8662788" y="1570887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X domain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107CB0E-FE01-497C-B106-60039F6C6CE0}"/>
              </a:ext>
            </a:extLst>
          </p:cNvPr>
          <p:cNvSpPr txBox="1"/>
          <p:nvPr/>
        </p:nvSpPr>
        <p:spPr>
          <a:xfrm>
            <a:off x="8662788" y="4495875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Y domain</a:t>
            </a:r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3C0153E-AAD6-4376-BBFF-3DBD5736A8E7}"/>
              </a:ext>
            </a:extLst>
          </p:cNvPr>
          <p:cNvSpPr/>
          <p:nvPr/>
        </p:nvSpPr>
        <p:spPr>
          <a:xfrm>
            <a:off x="1681648" y="99840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6995792-A251-4076-8D84-855D71F87874}"/>
              </a:ext>
            </a:extLst>
          </p:cNvPr>
          <p:cNvSpPr/>
          <p:nvPr/>
        </p:nvSpPr>
        <p:spPr>
          <a:xfrm>
            <a:off x="1562511" y="2263421"/>
            <a:ext cx="1335516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Positive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Sentence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E46195B-FBF8-4455-9853-1C9AC26BD6C8}"/>
              </a:ext>
            </a:extLst>
          </p:cNvPr>
          <p:cNvSpPr/>
          <p:nvPr/>
        </p:nvSpPr>
        <p:spPr>
          <a:xfrm>
            <a:off x="7357003" y="2234586"/>
            <a:ext cx="1335516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Positive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Sentence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7DD82A7-4B08-45F2-84C2-69B838FA58BF}"/>
              </a:ext>
            </a:extLst>
          </p:cNvPr>
          <p:cNvSpPr/>
          <p:nvPr/>
        </p:nvSpPr>
        <p:spPr>
          <a:xfrm>
            <a:off x="1556277" y="3663440"/>
            <a:ext cx="1335516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Negative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Sentence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77890B2-9FA5-402D-BA68-A562F29E40EB}"/>
              </a:ext>
            </a:extLst>
          </p:cNvPr>
          <p:cNvSpPr/>
          <p:nvPr/>
        </p:nvSpPr>
        <p:spPr>
          <a:xfrm>
            <a:off x="7359430" y="3679093"/>
            <a:ext cx="1335516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Negative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Sentence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162D44B-839E-4B6F-A1A6-E7CDC73E78BD}"/>
              </a:ext>
            </a:extLst>
          </p:cNvPr>
          <p:cNvSpPr/>
          <p:nvPr/>
        </p:nvSpPr>
        <p:spPr>
          <a:xfrm>
            <a:off x="2029333" y="1077043"/>
            <a:ext cx="6174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TW" sz="2400" dirty="0"/>
              <a:t>Decoder hidden layer as discriminator input 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3F7EAD1-C584-4641-BD28-EAD2FA95121D}"/>
              </a:ext>
            </a:extLst>
          </p:cNvPr>
          <p:cNvSpPr/>
          <p:nvPr/>
        </p:nvSpPr>
        <p:spPr>
          <a:xfrm>
            <a:off x="2515227" y="1472137"/>
            <a:ext cx="2486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[Shen, et al., NIPS, 2017]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50196BC-ACBA-472C-9994-72E79DFF1A3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417478" y="1538707"/>
            <a:ext cx="375440" cy="695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B242AE3A-BB1A-4997-8CAE-42599E495A03}"/>
                  </a:ext>
                </a:extLst>
              </p:cNvPr>
              <p:cNvSpPr txBox="1"/>
              <p:nvPr/>
            </p:nvSpPr>
            <p:spPr>
              <a:xfrm>
                <a:off x="8102389" y="5485368"/>
                <a:ext cx="25786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TW" sz="24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B242AE3A-BB1A-4997-8CAE-42599E495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389" y="5485368"/>
                <a:ext cx="2578672" cy="461665"/>
              </a:xfrm>
              <a:prstGeom prst="rect">
                <a:avLst/>
              </a:prstGeom>
              <a:blipFill>
                <a:blip r:embed="rId8"/>
                <a:stretch>
                  <a:fillRect l="-343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>
            <a:extLst>
              <a:ext uri="{FF2B5EF4-FFF2-40B4-BE49-F238E27FC236}">
                <a16:creationId xmlns:a16="http://schemas.microsoft.com/office/drawing/2014/main" id="{A4AD44E0-4F74-46EA-A5AA-B62140A3CE70}"/>
              </a:ext>
            </a:extLst>
          </p:cNvPr>
          <p:cNvSpPr/>
          <p:nvPr/>
        </p:nvSpPr>
        <p:spPr>
          <a:xfrm>
            <a:off x="5666929" y="5176547"/>
            <a:ext cx="2025898" cy="10426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Domain</a:t>
            </a:r>
          </a:p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D73255E6-2823-4110-BC64-7959F5A2721F}"/>
              </a:ext>
            </a:extLst>
          </p:cNvPr>
          <p:cNvCxnSpPr>
            <a:cxnSpLocks/>
          </p:cNvCxnSpPr>
          <p:nvPr/>
        </p:nvCxnSpPr>
        <p:spPr>
          <a:xfrm>
            <a:off x="7740873" y="5716199"/>
            <a:ext cx="36151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E45D6567-01D1-401C-B166-4C089627F34F}"/>
                  </a:ext>
                </a:extLst>
              </p:cNvPr>
              <p:cNvSpPr txBox="1"/>
              <p:nvPr/>
            </p:nvSpPr>
            <p:spPr>
              <a:xfrm>
                <a:off x="1844306" y="4835406"/>
                <a:ext cx="30505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fool the domain discriminator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E45D6567-01D1-401C-B166-4C089627F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06" y="4835406"/>
                <a:ext cx="3050572" cy="830997"/>
              </a:xfrm>
              <a:prstGeom prst="rect">
                <a:avLst/>
              </a:prstGeom>
              <a:blipFill>
                <a:blip r:embed="rId9"/>
                <a:stretch>
                  <a:fillRect l="-2905" t="-4545" r="-83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AA8C6433-7392-429D-BC38-7A34851DF1A9}"/>
              </a:ext>
            </a:extLst>
          </p:cNvPr>
          <p:cNvCxnSpPr>
            <a:cxnSpLocks/>
          </p:cNvCxnSpPr>
          <p:nvPr/>
        </p:nvCxnSpPr>
        <p:spPr>
          <a:xfrm>
            <a:off x="5119244" y="5716199"/>
            <a:ext cx="55484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A03E75C4-4CF4-469B-A7A7-ECF20321F795}"/>
              </a:ext>
            </a:extLst>
          </p:cNvPr>
          <p:cNvCxnSpPr>
            <a:cxnSpLocks/>
          </p:cNvCxnSpPr>
          <p:nvPr/>
        </p:nvCxnSpPr>
        <p:spPr>
          <a:xfrm>
            <a:off x="5119554" y="3930053"/>
            <a:ext cx="0" cy="178614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F1E69424-1C5D-49FD-ABD1-CC878D9E8C6F}"/>
              </a:ext>
            </a:extLst>
          </p:cNvPr>
          <p:cNvSpPr/>
          <p:nvPr/>
        </p:nvSpPr>
        <p:spPr>
          <a:xfrm>
            <a:off x="1948936" y="5716199"/>
            <a:ext cx="2498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[Zhao, et al., </a:t>
            </a:r>
            <a:r>
              <a:rPr lang="en-US" altLang="zh-TW" dirty="0" err="1">
                <a:solidFill>
                  <a:srgbClr val="0000FF"/>
                </a:solidFill>
              </a:rPr>
              <a:t>arXiv</a:t>
            </a:r>
            <a:r>
              <a:rPr lang="en-US" altLang="zh-TW" dirty="0">
                <a:solidFill>
                  <a:srgbClr val="0000FF"/>
                </a:solidFill>
              </a:rPr>
              <a:t>, 2017]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C3F0854-CA96-48F1-937C-B13AC69660A5}"/>
              </a:ext>
            </a:extLst>
          </p:cNvPr>
          <p:cNvSpPr/>
          <p:nvPr/>
        </p:nvSpPr>
        <p:spPr>
          <a:xfrm>
            <a:off x="1948935" y="6034491"/>
            <a:ext cx="2275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[Fu, et al., AAAI, 2018]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29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5" grpId="0"/>
      <p:bldP spid="56" grpId="0"/>
      <p:bldP spid="57" grpId="0" animBg="1"/>
      <p:bldP spid="59" grpId="0"/>
      <p:bldP spid="62" grpId="0"/>
      <p:bldP spid="6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EF1B0D5F-D0E7-4DE4-BC0F-03C37BC1EF07}"/>
              </a:ext>
            </a:extLst>
          </p:cNvPr>
          <p:cNvGrpSpPr/>
          <p:nvPr/>
        </p:nvGrpSpPr>
        <p:grpSpPr>
          <a:xfrm>
            <a:off x="3532799" y="171904"/>
            <a:ext cx="2536616" cy="610226"/>
            <a:chOff x="4250491" y="2646474"/>
            <a:chExt cx="2536616" cy="61022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F90236A-3FA7-4094-862C-CB208A7B6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0491" y="2653163"/>
              <a:ext cx="867210" cy="588364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045A493-EC59-48D1-8FAB-A5A7A07E8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7701" y="2651495"/>
              <a:ext cx="792769" cy="60520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BC35D42-030F-4235-A506-F6BF68E80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470" y="2646474"/>
              <a:ext cx="876637" cy="604093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CD21739B-79C3-45E3-8CE0-3EB42126CF2F}"/>
              </a:ext>
            </a:extLst>
          </p:cNvPr>
          <p:cNvGrpSpPr/>
          <p:nvPr/>
        </p:nvGrpSpPr>
        <p:grpSpPr>
          <a:xfrm>
            <a:off x="7850339" y="132577"/>
            <a:ext cx="1942862" cy="707555"/>
            <a:chOff x="5748138" y="2722760"/>
            <a:chExt cx="1942862" cy="707555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989DFC4-194A-4EEA-BF14-D19411582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8138" y="2750009"/>
              <a:ext cx="728892" cy="573318"/>
            </a:xfrm>
            <a:prstGeom prst="rect">
              <a:avLst/>
            </a:prstGeom>
          </p:spPr>
        </p:pic>
        <p:pic>
          <p:nvPicPr>
            <p:cNvPr id="12" name="Picture 6" descr="「梵谷」的圖片搜尋結果">
              <a:extLst>
                <a:ext uri="{FF2B5EF4-FFF2-40B4-BE49-F238E27FC236}">
                  <a16:creationId xmlns:a16="http://schemas.microsoft.com/office/drawing/2014/main" id="{945BB6F0-CC30-49A6-9189-BB91CE31D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907" y="2752966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F804D86-EDB0-417E-AC29-F288DAD6B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5441" y="2722760"/>
              <a:ext cx="525559" cy="701648"/>
            </a:xfrm>
            <a:prstGeom prst="rect">
              <a:avLst/>
            </a:prstGeom>
          </p:spPr>
        </p:pic>
      </p:grpSp>
      <p:sp>
        <p:nvSpPr>
          <p:cNvPr id="14" name="箭號: 左-右雙向 13">
            <a:extLst>
              <a:ext uri="{FF2B5EF4-FFF2-40B4-BE49-F238E27FC236}">
                <a16:creationId xmlns:a16="http://schemas.microsoft.com/office/drawing/2014/main" id="{059D64E9-56FF-4FEB-BDB6-1539C7C21400}"/>
              </a:ext>
            </a:extLst>
          </p:cNvPr>
          <p:cNvSpPr/>
          <p:nvPr/>
        </p:nvSpPr>
        <p:spPr>
          <a:xfrm>
            <a:off x="6189988" y="262175"/>
            <a:ext cx="1392296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左-右雙向 15">
            <a:extLst>
              <a:ext uri="{FF2B5EF4-FFF2-40B4-BE49-F238E27FC236}">
                <a16:creationId xmlns:a16="http://schemas.microsoft.com/office/drawing/2014/main" id="{50D88C3F-AC7E-4F0B-9356-0848706ABD94}"/>
              </a:ext>
            </a:extLst>
          </p:cNvPr>
          <p:cNvSpPr/>
          <p:nvPr/>
        </p:nvSpPr>
        <p:spPr>
          <a:xfrm>
            <a:off x="6189493" y="1122012"/>
            <a:ext cx="1392296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3B2F18EB-94DB-4EF0-A717-A8EED411AA87}"/>
              </a:ext>
            </a:extLst>
          </p:cNvPr>
          <p:cNvGrpSpPr/>
          <p:nvPr/>
        </p:nvGrpSpPr>
        <p:grpSpPr>
          <a:xfrm>
            <a:off x="3920093" y="1091540"/>
            <a:ext cx="2015136" cy="604094"/>
            <a:chOff x="4005606" y="5533027"/>
            <a:chExt cx="1757324" cy="929291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87518F8C-36AC-4DA0-8C8E-AF0B26364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A2A812C0-22F4-409D-A630-11820D781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23169A56-D682-47D7-B95F-42A8F5394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93AA22B-EC29-400F-B36C-CBA67A94EC55}"/>
              </a:ext>
            </a:extLst>
          </p:cNvPr>
          <p:cNvGrpSpPr/>
          <p:nvPr/>
        </p:nvGrpSpPr>
        <p:grpSpPr>
          <a:xfrm>
            <a:off x="7813390" y="997854"/>
            <a:ext cx="2015136" cy="670022"/>
            <a:chOff x="4005606" y="5533027"/>
            <a:chExt cx="1757324" cy="929291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49F07787-9D14-4E1D-ADD3-34D5C1E73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FBAC79C1-D9C3-40E4-826A-EFED4CC92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516CAA6A-40AE-44F7-8121-5E0710D9B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BDD7DF2-D12F-4965-9E82-51F9A055D732}"/>
              </a:ext>
            </a:extLst>
          </p:cNvPr>
          <p:cNvSpPr txBox="1"/>
          <p:nvPr/>
        </p:nvSpPr>
        <p:spPr>
          <a:xfrm>
            <a:off x="4343288" y="849444"/>
            <a:ext cx="1106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male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F90F59C-B04C-462E-AB4F-272EE57A98EA}"/>
              </a:ext>
            </a:extLst>
          </p:cNvPr>
          <p:cNvSpPr txBox="1"/>
          <p:nvPr/>
        </p:nvSpPr>
        <p:spPr>
          <a:xfrm>
            <a:off x="8189733" y="860912"/>
            <a:ext cx="137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female</a:t>
            </a:r>
            <a:endParaRPr lang="zh-TW" altLang="en-US" sz="2400" dirty="0"/>
          </a:p>
        </p:txBody>
      </p:sp>
      <p:sp>
        <p:nvSpPr>
          <p:cNvPr id="27" name="箭號: 左-右雙向 26">
            <a:extLst>
              <a:ext uri="{FF2B5EF4-FFF2-40B4-BE49-F238E27FC236}">
                <a16:creationId xmlns:a16="http://schemas.microsoft.com/office/drawing/2014/main" id="{7FF0F370-DE66-4AAE-9361-EBCD4ECCFFBF}"/>
              </a:ext>
            </a:extLst>
          </p:cNvPr>
          <p:cNvSpPr/>
          <p:nvPr/>
        </p:nvSpPr>
        <p:spPr>
          <a:xfrm>
            <a:off x="3619269" y="2506050"/>
            <a:ext cx="790588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BD18DA0-7024-4B67-B6C2-D1A305D87306}"/>
              </a:ext>
            </a:extLst>
          </p:cNvPr>
          <p:cNvSpPr txBox="1"/>
          <p:nvPr/>
        </p:nvSpPr>
        <p:spPr>
          <a:xfrm>
            <a:off x="1654127" y="3081969"/>
            <a:ext cx="2098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positive sentences</a:t>
            </a:r>
            <a:endParaRPr lang="zh-TW" altLang="en-US" sz="2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6DC9DB5-2EBA-4A37-AD57-8806C68B5F45}"/>
              </a:ext>
            </a:extLst>
          </p:cNvPr>
          <p:cNvSpPr txBox="1"/>
          <p:nvPr/>
        </p:nvSpPr>
        <p:spPr>
          <a:xfrm>
            <a:off x="4337121" y="3057892"/>
            <a:ext cx="1935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negative sentences</a:t>
            </a:r>
            <a:endParaRPr lang="zh-TW" altLang="en-US" sz="24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87CE3EE-AB99-4CC6-8DC0-0BF341B7189B}"/>
              </a:ext>
            </a:extLst>
          </p:cNvPr>
          <p:cNvSpPr txBox="1"/>
          <p:nvPr/>
        </p:nvSpPr>
        <p:spPr>
          <a:xfrm>
            <a:off x="1888957" y="5685902"/>
            <a:ext cx="1805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Language 1</a:t>
            </a:r>
            <a:endParaRPr lang="zh-TW" altLang="en-US" sz="2400" dirty="0"/>
          </a:p>
        </p:txBody>
      </p:sp>
      <p:pic>
        <p:nvPicPr>
          <p:cNvPr id="43" name="Picture 2" descr="ãè±æãçåçæå°çµæ">
            <a:extLst>
              <a:ext uri="{FF2B5EF4-FFF2-40B4-BE49-F238E27FC236}">
                <a16:creationId xmlns:a16="http://schemas.microsoft.com/office/drawing/2014/main" id="{C6E80DC2-CB41-4AB9-806C-5245CC280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843" y="4631541"/>
            <a:ext cx="1680853" cy="106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ç¸éåç">
            <a:extLst>
              <a:ext uri="{FF2B5EF4-FFF2-40B4-BE49-F238E27FC236}">
                <a16:creationId xmlns:a16="http://schemas.microsoft.com/office/drawing/2014/main" id="{3201911E-D5BC-4421-A5B7-E5C26DCB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804" y="4693733"/>
            <a:ext cx="1500771" cy="100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361E82BE-72F6-477A-996A-909AE2459C28}"/>
              </a:ext>
            </a:extLst>
          </p:cNvPr>
          <p:cNvSpPr txBox="1"/>
          <p:nvPr/>
        </p:nvSpPr>
        <p:spPr>
          <a:xfrm>
            <a:off x="6651117" y="5710887"/>
            <a:ext cx="1636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Audio</a:t>
            </a:r>
            <a:endParaRPr lang="zh-TW" altLang="en-US" sz="2400" dirty="0"/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AA7FC843-F0E7-45D5-97E0-2D2C1D48A9CE}"/>
              </a:ext>
            </a:extLst>
          </p:cNvPr>
          <p:cNvGrpSpPr/>
          <p:nvPr/>
        </p:nvGrpSpPr>
        <p:grpSpPr>
          <a:xfrm>
            <a:off x="6629385" y="4711756"/>
            <a:ext cx="1500771" cy="988652"/>
            <a:chOff x="5637263" y="5215498"/>
            <a:chExt cx="2365427" cy="1046779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59A60AE5-998F-4F93-A452-F6F7537681B9}"/>
                </a:ext>
              </a:extLst>
            </p:cNvPr>
            <p:cNvGrpSpPr/>
            <p:nvPr/>
          </p:nvGrpSpPr>
          <p:grpSpPr>
            <a:xfrm>
              <a:off x="6387764" y="5523137"/>
              <a:ext cx="1614926" cy="442451"/>
              <a:chOff x="4005606" y="5533027"/>
              <a:chExt cx="1757324" cy="929291"/>
            </a:xfrm>
          </p:grpSpPr>
          <p:pic>
            <p:nvPicPr>
              <p:cNvPr id="50" name="Picture 2">
                <a:extLst>
                  <a:ext uri="{FF2B5EF4-FFF2-40B4-BE49-F238E27FC236}">
                    <a16:creationId xmlns:a16="http://schemas.microsoft.com/office/drawing/2014/main" id="{D52FF54B-557A-475C-87E2-F1710532A7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2">
                <a:extLst>
                  <a:ext uri="{FF2B5EF4-FFF2-40B4-BE49-F238E27FC236}">
                    <a16:creationId xmlns:a16="http://schemas.microsoft.com/office/drawing/2014/main" id="{AEB31E4A-BC0D-4F85-868E-3B8F2C43C3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2">
                <a:extLst>
                  <a:ext uri="{FF2B5EF4-FFF2-40B4-BE49-F238E27FC236}">
                    <a16:creationId xmlns:a16="http://schemas.microsoft.com/office/drawing/2014/main" id="{873E5BDD-C684-45CF-BDB7-13B3460A10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76B0E9A4-E74F-4490-9535-8D786CE0F158}"/>
                </a:ext>
              </a:extLst>
            </p:cNvPr>
            <p:cNvGrpSpPr/>
            <p:nvPr/>
          </p:nvGrpSpPr>
          <p:grpSpPr>
            <a:xfrm flipH="1">
              <a:off x="5650017" y="5215498"/>
              <a:ext cx="1640002" cy="404124"/>
              <a:chOff x="4005606" y="5533027"/>
              <a:chExt cx="1757324" cy="929291"/>
            </a:xfrm>
          </p:grpSpPr>
          <p:pic>
            <p:nvPicPr>
              <p:cNvPr id="54" name="Picture 2">
                <a:extLst>
                  <a:ext uri="{FF2B5EF4-FFF2-40B4-BE49-F238E27FC236}">
                    <a16:creationId xmlns:a16="http://schemas.microsoft.com/office/drawing/2014/main" id="{6EC76489-5C89-4E65-A330-B48C92A2A6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2">
                <a:extLst>
                  <a:ext uri="{FF2B5EF4-FFF2-40B4-BE49-F238E27FC236}">
                    <a16:creationId xmlns:a16="http://schemas.microsoft.com/office/drawing/2014/main" id="{6D80113A-695E-4966-BAC7-067C5A05EF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2">
                <a:extLst>
                  <a:ext uri="{FF2B5EF4-FFF2-40B4-BE49-F238E27FC236}">
                    <a16:creationId xmlns:a16="http://schemas.microsoft.com/office/drawing/2014/main" id="{93E4885D-8558-4C12-9A58-298677BF89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B857BAA8-C398-4EE1-9319-7FC2E756C72F}"/>
                </a:ext>
              </a:extLst>
            </p:cNvPr>
            <p:cNvGrpSpPr/>
            <p:nvPr/>
          </p:nvGrpSpPr>
          <p:grpSpPr>
            <a:xfrm flipH="1">
              <a:off x="5637263" y="5858153"/>
              <a:ext cx="1640002" cy="404124"/>
              <a:chOff x="4005606" y="5533027"/>
              <a:chExt cx="1757324" cy="929291"/>
            </a:xfrm>
          </p:grpSpPr>
          <p:pic>
            <p:nvPicPr>
              <p:cNvPr id="58" name="Picture 2">
                <a:extLst>
                  <a:ext uri="{FF2B5EF4-FFF2-40B4-BE49-F238E27FC236}">
                    <a16:creationId xmlns:a16="http://schemas.microsoft.com/office/drawing/2014/main" id="{451C7BD1-A82A-4E76-83DF-85B5C6C50B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EA4D6D6C-E299-4413-BAFE-33E56484B9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0" name="Picture 2">
                <a:extLst>
                  <a:ext uri="{FF2B5EF4-FFF2-40B4-BE49-F238E27FC236}">
                    <a16:creationId xmlns:a16="http://schemas.microsoft.com/office/drawing/2014/main" id="{B89AB953-91D6-47D0-90C7-7B1B780FC9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1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E75476E1-C4BA-4655-B709-A844A0336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462" y="4715434"/>
            <a:ext cx="802541" cy="98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0E9DFF1-3FB2-4E67-8C96-E431B3AEBD0A}"/>
              </a:ext>
            </a:extLst>
          </p:cNvPr>
          <p:cNvSpPr txBox="1"/>
          <p:nvPr/>
        </p:nvSpPr>
        <p:spPr>
          <a:xfrm>
            <a:off x="9224381" y="5698416"/>
            <a:ext cx="9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D6EE2EC1-531F-4E9E-A966-D4AB34958A57}"/>
              </a:ext>
            </a:extLst>
          </p:cNvPr>
          <p:cNvSpPr txBox="1"/>
          <p:nvPr/>
        </p:nvSpPr>
        <p:spPr>
          <a:xfrm>
            <a:off x="8633507" y="3150596"/>
            <a:ext cx="171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summary</a:t>
            </a:r>
            <a:endParaRPr lang="zh-TW" altLang="en-US" sz="2400" dirty="0"/>
          </a:p>
        </p:txBody>
      </p:sp>
      <p:pic>
        <p:nvPicPr>
          <p:cNvPr id="6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5AC62D63-981E-47C6-AC23-D1D2B57C3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206" y="2288907"/>
            <a:ext cx="897612" cy="9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627A0A34-D2B7-48F7-B438-84AA5F59DF9A}"/>
              </a:ext>
            </a:extLst>
          </p:cNvPr>
          <p:cNvSpPr txBox="1"/>
          <p:nvPr/>
        </p:nvSpPr>
        <p:spPr>
          <a:xfrm>
            <a:off x="6534639" y="3158210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36280550-C761-4D9C-B5A6-5C32E5DC9B34}"/>
              </a:ext>
            </a:extLst>
          </p:cNvPr>
          <p:cNvSpPr txBox="1"/>
          <p:nvPr/>
        </p:nvSpPr>
        <p:spPr>
          <a:xfrm>
            <a:off x="1926725" y="198258"/>
            <a:ext cx="124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>
                <a:solidFill>
                  <a:srgbClr val="FF0000"/>
                </a:solidFill>
              </a:rPr>
              <a:t>Part 1</a:t>
            </a:r>
            <a:endParaRPr lang="zh-TW" altLang="en-US" sz="2400" b="1" i="1" u="sng" dirty="0">
              <a:solidFill>
                <a:srgbClr val="FF0000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E02EB643-3896-4A79-9FEE-34A7D598F2D5}"/>
              </a:ext>
            </a:extLst>
          </p:cNvPr>
          <p:cNvSpPr txBox="1"/>
          <p:nvPr/>
        </p:nvSpPr>
        <p:spPr>
          <a:xfrm>
            <a:off x="1906873" y="1048992"/>
            <a:ext cx="124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>
                <a:solidFill>
                  <a:srgbClr val="FF0000"/>
                </a:solidFill>
              </a:rPr>
              <a:t>Part 2</a:t>
            </a:r>
            <a:endParaRPr lang="zh-TW" altLang="en-US" sz="2400" b="1" i="1" u="sng" dirty="0">
              <a:solidFill>
                <a:srgbClr val="FF0000"/>
              </a:solidFill>
            </a:endParaRPr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EB7052B7-FEFE-4F57-A0B5-D26BA7DF92B3}"/>
              </a:ext>
            </a:extLst>
          </p:cNvPr>
          <p:cNvCxnSpPr/>
          <p:nvPr/>
        </p:nvCxnSpPr>
        <p:spPr>
          <a:xfrm flipV="1">
            <a:off x="1396180" y="1825558"/>
            <a:ext cx="93013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ç¸éåç">
            <a:extLst>
              <a:ext uri="{FF2B5EF4-FFF2-40B4-BE49-F238E27FC236}">
                <a16:creationId xmlns:a16="http://schemas.microsoft.com/office/drawing/2014/main" id="{53C0EF30-F56B-4449-B8FB-8C726FB56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559" y="2312275"/>
            <a:ext cx="1756311" cy="78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negative wordsãçåçæå°çµæ">
            <a:extLst>
              <a:ext uri="{FF2B5EF4-FFF2-40B4-BE49-F238E27FC236}">
                <a16:creationId xmlns:a16="http://schemas.microsoft.com/office/drawing/2014/main" id="{A42CAE12-8D6B-41F9-8B3F-3E168FBC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691" y="2246572"/>
            <a:ext cx="1674744" cy="90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箭號: 左-右雙向 74">
            <a:extLst>
              <a:ext uri="{FF2B5EF4-FFF2-40B4-BE49-F238E27FC236}">
                <a16:creationId xmlns:a16="http://schemas.microsoft.com/office/drawing/2014/main" id="{C8AEAF0C-ADBB-46A0-BB77-896082D2957D}"/>
              </a:ext>
            </a:extLst>
          </p:cNvPr>
          <p:cNvSpPr/>
          <p:nvPr/>
        </p:nvSpPr>
        <p:spPr>
          <a:xfrm>
            <a:off x="7915725" y="2523319"/>
            <a:ext cx="1161613" cy="41371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27757C6-38D7-4DF8-B006-ED482BDD9053}"/>
              </a:ext>
            </a:extLst>
          </p:cNvPr>
          <p:cNvSpPr txBox="1"/>
          <p:nvPr/>
        </p:nvSpPr>
        <p:spPr>
          <a:xfrm>
            <a:off x="4395221" y="5685902"/>
            <a:ext cx="1805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Language 2</a:t>
            </a:r>
            <a:endParaRPr lang="zh-TW" altLang="en-US" sz="2400" dirty="0"/>
          </a:p>
        </p:txBody>
      </p:sp>
      <p:sp>
        <p:nvSpPr>
          <p:cNvPr id="77" name="箭號: 左-右雙向 76">
            <a:extLst>
              <a:ext uri="{FF2B5EF4-FFF2-40B4-BE49-F238E27FC236}">
                <a16:creationId xmlns:a16="http://schemas.microsoft.com/office/drawing/2014/main" id="{3DDDFC32-C9DB-41A6-85D8-C3D7F4F8751D}"/>
              </a:ext>
            </a:extLst>
          </p:cNvPr>
          <p:cNvSpPr/>
          <p:nvPr/>
        </p:nvSpPr>
        <p:spPr>
          <a:xfrm>
            <a:off x="3629773" y="4991566"/>
            <a:ext cx="790588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箭號: 左-右雙向 78">
            <a:extLst>
              <a:ext uri="{FF2B5EF4-FFF2-40B4-BE49-F238E27FC236}">
                <a16:creationId xmlns:a16="http://schemas.microsoft.com/office/drawing/2014/main" id="{6F3A0FEB-AE12-4FC4-A056-C6B8B99E9DC0}"/>
              </a:ext>
            </a:extLst>
          </p:cNvPr>
          <p:cNvSpPr/>
          <p:nvPr/>
        </p:nvSpPr>
        <p:spPr>
          <a:xfrm>
            <a:off x="8233484" y="4974848"/>
            <a:ext cx="790588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DB24B56-01BF-40F7-ABBF-0025E767AE2E}"/>
              </a:ext>
            </a:extLst>
          </p:cNvPr>
          <p:cNvSpPr/>
          <p:nvPr/>
        </p:nvSpPr>
        <p:spPr>
          <a:xfrm>
            <a:off x="2678031" y="3845582"/>
            <a:ext cx="2676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sz="2400" b="1" i="1" u="sng" dirty="0">
                <a:solidFill>
                  <a:srgbClr val="0000FF"/>
                </a:solidFill>
              </a:rPr>
              <a:t>Text Style Transfer</a:t>
            </a:r>
            <a:endParaRPr lang="zh-TW" altLang="en-US" sz="2400" b="1" i="1" u="sng" dirty="0">
              <a:solidFill>
                <a:srgbClr val="0000FF"/>
              </a:solidFill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97B1F9-3EF2-4B34-949E-30070CFA7B9C}"/>
              </a:ext>
            </a:extLst>
          </p:cNvPr>
          <p:cNvSpPr/>
          <p:nvPr/>
        </p:nvSpPr>
        <p:spPr>
          <a:xfrm>
            <a:off x="6585130" y="3588649"/>
            <a:ext cx="36773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sz="2400" b="1" i="1" u="sng" dirty="0">
                <a:solidFill>
                  <a:srgbClr val="0000FF"/>
                </a:solidFill>
              </a:rPr>
              <a:t>Unsupervised Abstractive Summarization</a:t>
            </a:r>
            <a:endParaRPr lang="zh-TW" altLang="en-US" sz="2400" b="1" i="1" u="sng" dirty="0">
              <a:solidFill>
                <a:srgbClr val="0000FF"/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317808A-6CA1-456F-911D-2A1A7E50E813}"/>
              </a:ext>
            </a:extLst>
          </p:cNvPr>
          <p:cNvSpPr/>
          <p:nvPr/>
        </p:nvSpPr>
        <p:spPr>
          <a:xfrm>
            <a:off x="6824382" y="6145427"/>
            <a:ext cx="3323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sz="2400" b="1" i="1" u="sng" dirty="0">
                <a:solidFill>
                  <a:srgbClr val="0000FF"/>
                </a:solidFill>
              </a:rPr>
              <a:t>Unsupervised ASR</a:t>
            </a:r>
            <a:endParaRPr lang="zh-TW" altLang="en-US" sz="2400" b="1" i="1" u="sng" dirty="0">
              <a:solidFill>
                <a:srgbClr val="0000FF"/>
              </a:solidFill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C2A768E-4AF3-459C-AFC4-E043DDBCE7A6}"/>
              </a:ext>
            </a:extLst>
          </p:cNvPr>
          <p:cNvSpPr/>
          <p:nvPr/>
        </p:nvSpPr>
        <p:spPr>
          <a:xfrm>
            <a:off x="2223518" y="6145427"/>
            <a:ext cx="3685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sz="2400" b="1" i="1" u="sng" dirty="0">
                <a:solidFill>
                  <a:srgbClr val="0000FF"/>
                </a:solidFill>
              </a:rPr>
              <a:t>Unsupervised Translation</a:t>
            </a:r>
            <a:endParaRPr lang="zh-TW" altLang="en-US" sz="2400" b="1" i="1" u="sng" dirty="0">
              <a:solidFill>
                <a:srgbClr val="0000FF"/>
              </a:solidFill>
            </a:endParaRPr>
          </a:p>
        </p:txBody>
      </p:sp>
      <p:pic>
        <p:nvPicPr>
          <p:cNvPr id="84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549132D3-9E9C-4B94-853F-5DBC2E3CB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080" y="2251084"/>
            <a:ext cx="802541" cy="98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矩形 84">
            <a:extLst>
              <a:ext uri="{FF2B5EF4-FFF2-40B4-BE49-F238E27FC236}">
                <a16:creationId xmlns:a16="http://schemas.microsoft.com/office/drawing/2014/main" id="{A14222D4-55C3-4D6F-8835-6E51A0597081}"/>
              </a:ext>
            </a:extLst>
          </p:cNvPr>
          <p:cNvSpPr/>
          <p:nvPr/>
        </p:nvSpPr>
        <p:spPr>
          <a:xfrm>
            <a:off x="6388880" y="2112994"/>
            <a:ext cx="3962527" cy="2318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9156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9858-4737-484F-8156-428244AB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514CF-21C2-6B42-B46A-02E56010F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Conditional Sequence Generation</a:t>
            </a:r>
          </a:p>
          <a:p>
            <a:pPr>
              <a:buFont typeface="Wingdings" pitchFamily="2" charset="2"/>
              <a:buChar char="§"/>
            </a:pPr>
            <a:r>
              <a:rPr lang="en-US" b="1" dirty="0"/>
              <a:t>Unsupervised Conditional Sequence Generation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9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Abstractive Summarization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Now machine can do </a:t>
            </a:r>
            <a:r>
              <a:rPr lang="en-US" altLang="zh-TW" b="1" dirty="0"/>
              <a:t>abstractive summary </a:t>
            </a:r>
            <a:r>
              <a:rPr lang="en-US" altLang="zh-TW" dirty="0"/>
              <a:t>by seq2seq (write summaries in its own words)</a:t>
            </a:r>
          </a:p>
        </p:txBody>
      </p:sp>
      <p:pic>
        <p:nvPicPr>
          <p:cNvPr id="15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021" y="3325835"/>
            <a:ext cx="1514250" cy="195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8651060" y="3001730"/>
            <a:ext cx="20169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TW" sz="2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 1</a:t>
            </a:r>
            <a:endParaRPr lang="zh-TW" altLang="en-US" sz="24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636198" y="4010371"/>
            <a:ext cx="1919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TW" sz="2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 2</a:t>
            </a:r>
            <a:endParaRPr lang="zh-TW" altLang="en-US" sz="24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36197" y="5066066"/>
            <a:ext cx="1919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TW" sz="2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 3</a:t>
            </a:r>
            <a:endParaRPr lang="zh-TW" altLang="en-US" sz="24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301886" y="5857691"/>
            <a:ext cx="2634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Training Data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箭號: 向右 6"/>
          <p:cNvSpPr/>
          <p:nvPr/>
        </p:nvSpPr>
        <p:spPr>
          <a:xfrm flipH="1">
            <a:off x="6170706" y="4034963"/>
            <a:ext cx="709971" cy="5308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199407" y="4685600"/>
            <a:ext cx="19253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</a:t>
            </a:r>
            <a:endParaRPr lang="zh-TW" altLang="en-US" sz="24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箭號: 向右 23"/>
          <p:cNvSpPr/>
          <p:nvPr/>
        </p:nvSpPr>
        <p:spPr>
          <a:xfrm>
            <a:off x="4377031" y="3589667"/>
            <a:ext cx="709970" cy="5308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5" name="箭號: 向右 24"/>
          <p:cNvSpPr/>
          <p:nvPr/>
        </p:nvSpPr>
        <p:spPr>
          <a:xfrm flipH="1">
            <a:off x="4253788" y="4685600"/>
            <a:ext cx="709970" cy="5308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16" y="2797696"/>
            <a:ext cx="1656255" cy="9240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216" y="3815979"/>
            <a:ext cx="1641985" cy="92012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946" y="4830371"/>
            <a:ext cx="1663524" cy="93305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0954" y="3294543"/>
            <a:ext cx="1767583" cy="9972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46990" y="5265070"/>
            <a:ext cx="2257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seq2seq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35755" y="4985652"/>
            <a:ext cx="2486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srgbClr val="0000FF"/>
                </a:solidFill>
                <a:latin typeface="Calibri" panose="020F0502020204030204"/>
                <a:ea typeface="新細明體" panose="02020500000000000000" pitchFamily="18" charset="-120"/>
              </a:rPr>
              <a:t>(in its own words)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en-US" sz="24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B8E8A31-BD85-4DF2-857A-D34580D2FF45}"/>
              </a:ext>
            </a:extLst>
          </p:cNvPr>
          <p:cNvSpPr txBox="1"/>
          <p:nvPr/>
        </p:nvSpPr>
        <p:spPr>
          <a:xfrm>
            <a:off x="2300861" y="5810051"/>
            <a:ext cx="4087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Supervised: We need lots of labelled training data.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90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6" grpId="0"/>
      <p:bldP spid="7" grpId="0" animBg="1"/>
      <p:bldP spid="23" grpId="0"/>
      <p:bldP spid="24" grpId="0" animBg="1"/>
      <p:bldP spid="25" grpId="0" animBg="1"/>
      <p:bldP spid="5" grpId="0"/>
      <p:bldP spid="1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Abstractive Summarization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Now machine can do </a:t>
            </a:r>
            <a:r>
              <a:rPr lang="en-US" altLang="zh-TW" b="1" dirty="0"/>
              <a:t>abstractive summary </a:t>
            </a:r>
            <a:r>
              <a:rPr lang="en-US" altLang="zh-TW" dirty="0"/>
              <a:t>by seq2seq (write summaries in its own words)</a:t>
            </a:r>
          </a:p>
        </p:txBody>
      </p:sp>
      <p:pic>
        <p:nvPicPr>
          <p:cNvPr id="15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021" y="3325835"/>
            <a:ext cx="1514250" cy="195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2365139" y="3314606"/>
            <a:ext cx="20169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TW" sz="2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 1</a:t>
            </a:r>
            <a:endParaRPr lang="zh-TW" altLang="en-US" sz="24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38879" y="3993340"/>
            <a:ext cx="1919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TW" sz="2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 2</a:t>
            </a:r>
            <a:endParaRPr lang="zh-TW" altLang="en-US" sz="24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338878" y="4648854"/>
            <a:ext cx="1919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TW" sz="2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 3</a:t>
            </a:r>
            <a:endParaRPr lang="zh-TW" altLang="en-US" sz="24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箭號: 向右 6"/>
          <p:cNvSpPr/>
          <p:nvPr/>
        </p:nvSpPr>
        <p:spPr>
          <a:xfrm flipH="1">
            <a:off x="6170706" y="4034963"/>
            <a:ext cx="709971" cy="5308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箭號: 向右 23"/>
          <p:cNvSpPr/>
          <p:nvPr/>
        </p:nvSpPr>
        <p:spPr>
          <a:xfrm>
            <a:off x="4354500" y="3984081"/>
            <a:ext cx="709970" cy="5308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922" y="3233979"/>
            <a:ext cx="1656255" cy="9240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956" y="3801317"/>
            <a:ext cx="1641985" cy="92012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965" y="4315654"/>
            <a:ext cx="1663524" cy="93305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46990" y="5265070"/>
            <a:ext cx="2257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seq2seq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9397021-16A0-4F4A-875C-09FD47C42AA8}"/>
              </a:ext>
            </a:extLst>
          </p:cNvPr>
          <p:cNvSpPr txBox="1"/>
          <p:nvPr/>
        </p:nvSpPr>
        <p:spPr>
          <a:xfrm>
            <a:off x="7472470" y="5152812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DB80C03-C6E0-4EE3-9CE1-9D6A212197F1}"/>
              </a:ext>
            </a:extLst>
          </p:cNvPr>
          <p:cNvSpPr txBox="1"/>
          <p:nvPr/>
        </p:nvSpPr>
        <p:spPr>
          <a:xfrm>
            <a:off x="2365140" y="5680076"/>
            <a:ext cx="171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Domain X</a:t>
            </a:r>
            <a:endParaRPr lang="zh-TW" altLang="en-US" sz="2800" b="1" i="1" u="sng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02ADC03-C452-4226-A7DB-52FFEC841E00}"/>
              </a:ext>
            </a:extLst>
          </p:cNvPr>
          <p:cNvSpPr txBox="1"/>
          <p:nvPr/>
        </p:nvSpPr>
        <p:spPr>
          <a:xfrm>
            <a:off x="7609040" y="5718377"/>
            <a:ext cx="171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Domain Y</a:t>
            </a:r>
            <a:endParaRPr lang="zh-TW" altLang="en-US" sz="2800" b="1" i="1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3B6CA25-C35C-4F87-9DA7-38D8A9290F5C}"/>
              </a:ext>
            </a:extLst>
          </p:cNvPr>
          <p:cNvSpPr/>
          <p:nvPr/>
        </p:nvSpPr>
        <p:spPr>
          <a:xfrm>
            <a:off x="6984208" y="3062203"/>
            <a:ext cx="2960778" cy="261787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BD77651-1039-481F-9198-79C2EE017F39}"/>
              </a:ext>
            </a:extLst>
          </p:cNvPr>
          <p:cNvSpPr/>
          <p:nvPr/>
        </p:nvSpPr>
        <p:spPr>
          <a:xfrm>
            <a:off x="2338877" y="3062203"/>
            <a:ext cx="1935593" cy="261787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BF661B-2A84-4140-8DE7-131659C6600B}"/>
              </a:ext>
            </a:extLst>
          </p:cNvPr>
          <p:cNvSpPr txBox="1"/>
          <p:nvPr/>
        </p:nvSpPr>
        <p:spPr>
          <a:xfrm>
            <a:off x="4257960" y="5800851"/>
            <a:ext cx="296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>
                <a:solidFill>
                  <a:srgbClr val="0000FF"/>
                </a:solidFill>
              </a:rPr>
              <a:t>[Wang, </a:t>
            </a:r>
            <a:r>
              <a:rPr lang="en-US" altLang="zh-TW" dirty="0">
                <a:solidFill>
                  <a:srgbClr val="0000FF"/>
                </a:solidFill>
              </a:rPr>
              <a:t>et al., EMNLP, 2018]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36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6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9997A357-C0C9-47D7-9B50-FBEF363D5768}"/>
              </a:ext>
            </a:extLst>
          </p:cNvPr>
          <p:cNvGrpSpPr/>
          <p:nvPr/>
        </p:nvGrpSpPr>
        <p:grpSpPr>
          <a:xfrm>
            <a:off x="3661259" y="3391877"/>
            <a:ext cx="1514250" cy="1954032"/>
            <a:chOff x="3399548" y="3560456"/>
            <a:chExt cx="1514250" cy="1954032"/>
          </a:xfrm>
        </p:grpSpPr>
        <p:pic>
          <p:nvPicPr>
            <p:cNvPr id="4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783F4237-9150-4FF0-81CC-0DE26F9DB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DAEF705-8675-44FD-A58D-FD234AD560E5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G</a:t>
              </a:r>
              <a:endParaRPr lang="zh-TW" altLang="en-US" sz="3200" dirty="0"/>
            </a:p>
          </p:txBody>
        </p: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5FB4D7E-B05A-4B7E-8F47-E54FBD6AC833}"/>
              </a:ext>
            </a:extLst>
          </p:cNvPr>
          <p:cNvSpPr/>
          <p:nvPr/>
        </p:nvSpPr>
        <p:spPr>
          <a:xfrm>
            <a:off x="3160574" y="42386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85ACE2CC-1774-4E3B-B596-D730BB3D0505}"/>
              </a:ext>
            </a:extLst>
          </p:cNvPr>
          <p:cNvSpPr/>
          <p:nvPr/>
        </p:nvSpPr>
        <p:spPr>
          <a:xfrm>
            <a:off x="5005159" y="42271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D90B95-5ED2-456A-A4E8-EF05986B03AB}"/>
              </a:ext>
            </a:extLst>
          </p:cNvPr>
          <p:cNvSpPr txBox="1"/>
          <p:nvPr/>
        </p:nvSpPr>
        <p:spPr>
          <a:xfrm>
            <a:off x="3706339" y="5345909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pic>
        <p:nvPicPr>
          <p:cNvPr id="102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3AE3AE9A-9185-499E-91F5-AEDDC611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412" y="3780108"/>
            <a:ext cx="1213176" cy="12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A73B0BF9-B968-437F-A89D-F8528148D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675" y="3706844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5B3424D-6F21-4FC7-A0F4-737283675662}"/>
              </a:ext>
            </a:extLst>
          </p:cNvPr>
          <p:cNvSpPr txBox="1"/>
          <p:nvPr/>
        </p:nvSpPr>
        <p:spPr>
          <a:xfrm>
            <a:off x="1558999" y="3161045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67C44B-83DD-474D-A557-B9E08F74C953}"/>
              </a:ext>
            </a:extLst>
          </p:cNvPr>
          <p:cNvSpPr txBox="1"/>
          <p:nvPr/>
        </p:nvSpPr>
        <p:spPr>
          <a:xfrm>
            <a:off x="5334565" y="2956192"/>
            <a:ext cx="151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</a:t>
            </a:r>
          </a:p>
          <a:p>
            <a:pPr algn="ctr"/>
            <a:r>
              <a:rPr lang="en-US" altLang="zh-TW" sz="2400" dirty="0"/>
              <a:t>sequence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2F5AB20-78A8-407F-BA57-0E51339964A3}"/>
              </a:ext>
            </a:extLst>
          </p:cNvPr>
          <p:cNvGrpSpPr/>
          <p:nvPr/>
        </p:nvGrpSpPr>
        <p:grpSpPr>
          <a:xfrm>
            <a:off x="6853147" y="786927"/>
            <a:ext cx="1514250" cy="1954032"/>
            <a:chOff x="3399548" y="3560456"/>
            <a:chExt cx="1514250" cy="1954032"/>
          </a:xfrm>
        </p:grpSpPr>
        <p:pic>
          <p:nvPicPr>
            <p:cNvPr id="32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6746F8F4-D821-4ECB-876B-002962837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52BAE1C-A7CF-4673-9F20-CDC9EAFE116F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D</a:t>
              </a:r>
              <a:endParaRPr lang="zh-TW" altLang="en-US" sz="3200" dirty="0"/>
            </a:p>
          </p:txBody>
        </p:sp>
      </p:grp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27864ED3-04EA-4BD7-8D92-BA427F15D5CB}"/>
              </a:ext>
            </a:extLst>
          </p:cNvPr>
          <p:cNvSpPr/>
          <p:nvPr/>
        </p:nvSpPr>
        <p:spPr>
          <a:xfrm rot="18315052">
            <a:off x="6309819" y="2389365"/>
            <a:ext cx="643836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682E6339-9607-4332-AAA0-BC72537B8158}"/>
              </a:ext>
            </a:extLst>
          </p:cNvPr>
          <p:cNvSpPr/>
          <p:nvPr/>
        </p:nvSpPr>
        <p:spPr>
          <a:xfrm>
            <a:off x="6367639" y="1361945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F6F952-F36A-4A10-AF07-102DAD284140}"/>
              </a:ext>
            </a:extLst>
          </p:cNvPr>
          <p:cNvSpPr txBox="1"/>
          <p:nvPr/>
        </p:nvSpPr>
        <p:spPr>
          <a:xfrm>
            <a:off x="2638622" y="1338949"/>
            <a:ext cx="3860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Human written summaries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9269B07-C7D0-4CE7-BBC7-D584C41390DD}"/>
              </a:ext>
            </a:extLst>
          </p:cNvPr>
          <p:cNvSpPr/>
          <p:nvPr/>
        </p:nvSpPr>
        <p:spPr>
          <a:xfrm>
            <a:off x="8248841" y="135393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14C59A9-EA70-41CE-B01A-E6B7B833BAE1}"/>
              </a:ext>
            </a:extLst>
          </p:cNvPr>
          <p:cNvSpPr txBox="1"/>
          <p:nvPr/>
        </p:nvSpPr>
        <p:spPr>
          <a:xfrm>
            <a:off x="8611632" y="1375012"/>
            <a:ext cx="18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Real or not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D7BAC12-D9D3-4661-BAC7-3AD724C40380}"/>
              </a:ext>
            </a:extLst>
          </p:cNvPr>
          <p:cNvSpPr txBox="1"/>
          <p:nvPr/>
        </p:nvSpPr>
        <p:spPr>
          <a:xfrm>
            <a:off x="8089215" y="2108154"/>
            <a:ext cx="231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54C67-367E-4DBA-BD5F-BCEBB5A237C7}"/>
              </a:ext>
            </a:extLst>
          </p:cNvPr>
          <p:cNvSpPr/>
          <p:nvPr/>
        </p:nvSpPr>
        <p:spPr>
          <a:xfrm>
            <a:off x="2706370" y="131409"/>
            <a:ext cx="71906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Unsupervised Abstractive Summarization</a:t>
            </a:r>
            <a:endParaRPr lang="zh-TW" altLang="en-US" sz="3200" b="1" i="1" u="sng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861439C-E992-4FBF-AC78-D275040657DB}"/>
              </a:ext>
            </a:extLst>
          </p:cNvPr>
          <p:cNvSpPr txBox="1"/>
          <p:nvPr/>
        </p:nvSpPr>
        <p:spPr>
          <a:xfrm>
            <a:off x="6530940" y="4237532"/>
            <a:ext cx="171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Summary?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56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7" grpId="0" animBg="1"/>
      <p:bldP spid="38" grpId="0"/>
      <p:bldP spid="39" grpId="0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9997A357-C0C9-47D7-9B50-FBEF363D5768}"/>
              </a:ext>
            </a:extLst>
          </p:cNvPr>
          <p:cNvGrpSpPr/>
          <p:nvPr/>
        </p:nvGrpSpPr>
        <p:grpSpPr>
          <a:xfrm>
            <a:off x="3661259" y="3391877"/>
            <a:ext cx="1514250" cy="1954032"/>
            <a:chOff x="3399548" y="3560456"/>
            <a:chExt cx="1514250" cy="1954032"/>
          </a:xfrm>
        </p:grpSpPr>
        <p:pic>
          <p:nvPicPr>
            <p:cNvPr id="4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783F4237-9150-4FF0-81CC-0DE26F9DB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DAEF705-8675-44FD-A58D-FD234AD560E5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G</a:t>
              </a:r>
              <a:endParaRPr lang="zh-TW" altLang="en-US" sz="3200" dirty="0"/>
            </a:p>
          </p:txBody>
        </p: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5FB4D7E-B05A-4B7E-8F47-E54FBD6AC833}"/>
              </a:ext>
            </a:extLst>
          </p:cNvPr>
          <p:cNvSpPr/>
          <p:nvPr/>
        </p:nvSpPr>
        <p:spPr>
          <a:xfrm>
            <a:off x="3160574" y="42386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85ACE2CC-1774-4E3B-B596-D730BB3D0505}"/>
              </a:ext>
            </a:extLst>
          </p:cNvPr>
          <p:cNvSpPr/>
          <p:nvPr/>
        </p:nvSpPr>
        <p:spPr>
          <a:xfrm>
            <a:off x="5005159" y="42271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D90B95-5ED2-456A-A4E8-EF05986B03AB}"/>
              </a:ext>
            </a:extLst>
          </p:cNvPr>
          <p:cNvSpPr txBox="1"/>
          <p:nvPr/>
        </p:nvSpPr>
        <p:spPr>
          <a:xfrm>
            <a:off x="3706339" y="5345909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pic>
        <p:nvPicPr>
          <p:cNvPr id="102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3AE3AE9A-9185-499E-91F5-AEDDC611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412" y="3780108"/>
            <a:ext cx="1213176" cy="12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A73B0BF9-B968-437F-A89D-F8528148D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675" y="3706844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5B3424D-6F21-4FC7-A0F4-737283675662}"/>
              </a:ext>
            </a:extLst>
          </p:cNvPr>
          <p:cNvSpPr txBox="1"/>
          <p:nvPr/>
        </p:nvSpPr>
        <p:spPr>
          <a:xfrm>
            <a:off x="1558999" y="3161045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67C44B-83DD-474D-A557-B9E08F74C953}"/>
              </a:ext>
            </a:extLst>
          </p:cNvPr>
          <p:cNvSpPr txBox="1"/>
          <p:nvPr/>
        </p:nvSpPr>
        <p:spPr>
          <a:xfrm>
            <a:off x="5334565" y="2956192"/>
            <a:ext cx="151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</a:t>
            </a:r>
          </a:p>
          <a:p>
            <a:pPr algn="ctr"/>
            <a:r>
              <a:rPr lang="en-US" altLang="zh-TW" sz="2400" dirty="0"/>
              <a:t>sequence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2F5AB20-78A8-407F-BA57-0E51339964A3}"/>
              </a:ext>
            </a:extLst>
          </p:cNvPr>
          <p:cNvGrpSpPr/>
          <p:nvPr/>
        </p:nvGrpSpPr>
        <p:grpSpPr>
          <a:xfrm>
            <a:off x="6853147" y="786927"/>
            <a:ext cx="1514250" cy="1954032"/>
            <a:chOff x="3399548" y="3560456"/>
            <a:chExt cx="1514250" cy="1954032"/>
          </a:xfrm>
        </p:grpSpPr>
        <p:pic>
          <p:nvPicPr>
            <p:cNvPr id="32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6746F8F4-D821-4ECB-876B-002962837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52BAE1C-A7CF-4673-9F20-CDC9EAFE116F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D</a:t>
              </a:r>
              <a:endParaRPr lang="zh-TW" altLang="en-US" sz="3200" dirty="0"/>
            </a:p>
          </p:txBody>
        </p:sp>
      </p:grp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27864ED3-04EA-4BD7-8D92-BA427F15D5CB}"/>
              </a:ext>
            </a:extLst>
          </p:cNvPr>
          <p:cNvSpPr/>
          <p:nvPr/>
        </p:nvSpPr>
        <p:spPr>
          <a:xfrm rot="18315052">
            <a:off x="6309819" y="2389365"/>
            <a:ext cx="643836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682E6339-9607-4332-AAA0-BC72537B8158}"/>
              </a:ext>
            </a:extLst>
          </p:cNvPr>
          <p:cNvSpPr/>
          <p:nvPr/>
        </p:nvSpPr>
        <p:spPr>
          <a:xfrm>
            <a:off x="6367639" y="1361945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F6F952-F36A-4A10-AF07-102DAD284140}"/>
              </a:ext>
            </a:extLst>
          </p:cNvPr>
          <p:cNvSpPr txBox="1"/>
          <p:nvPr/>
        </p:nvSpPr>
        <p:spPr>
          <a:xfrm>
            <a:off x="2638622" y="1338949"/>
            <a:ext cx="3860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Human written summaries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9269B07-C7D0-4CE7-BBC7-D584C41390DD}"/>
              </a:ext>
            </a:extLst>
          </p:cNvPr>
          <p:cNvSpPr/>
          <p:nvPr/>
        </p:nvSpPr>
        <p:spPr>
          <a:xfrm>
            <a:off x="8248841" y="135393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14C59A9-EA70-41CE-B01A-E6B7B833BAE1}"/>
              </a:ext>
            </a:extLst>
          </p:cNvPr>
          <p:cNvSpPr txBox="1"/>
          <p:nvPr/>
        </p:nvSpPr>
        <p:spPr>
          <a:xfrm>
            <a:off x="8611632" y="1375012"/>
            <a:ext cx="18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Real or not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D7BAC12-D9D3-4661-BAC7-3AD724C40380}"/>
              </a:ext>
            </a:extLst>
          </p:cNvPr>
          <p:cNvSpPr txBox="1"/>
          <p:nvPr/>
        </p:nvSpPr>
        <p:spPr>
          <a:xfrm>
            <a:off x="8089215" y="2108154"/>
            <a:ext cx="231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dirty="0"/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EE6DA7C7-E240-40FD-AA9D-72827F3EAC9A}"/>
              </a:ext>
            </a:extLst>
          </p:cNvPr>
          <p:cNvGrpSpPr/>
          <p:nvPr/>
        </p:nvGrpSpPr>
        <p:grpSpPr>
          <a:xfrm>
            <a:off x="7189548" y="3391877"/>
            <a:ext cx="1514250" cy="1954032"/>
            <a:chOff x="3399548" y="3560456"/>
            <a:chExt cx="1514250" cy="1954032"/>
          </a:xfrm>
        </p:grpSpPr>
        <p:pic>
          <p:nvPicPr>
            <p:cNvPr id="41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E6AE6A35-4161-4385-A8EF-D804FC528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EBDBB64-23AE-468A-BB1E-95894444CE39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R</a:t>
              </a:r>
              <a:endParaRPr lang="zh-TW" altLang="en-US" sz="3200" dirty="0"/>
            </a:p>
          </p:txBody>
        </p:sp>
      </p:grp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CB7D6064-59D3-43A7-9F7E-341E219AB454}"/>
              </a:ext>
            </a:extLst>
          </p:cNvPr>
          <p:cNvSpPr/>
          <p:nvPr/>
        </p:nvSpPr>
        <p:spPr>
          <a:xfrm>
            <a:off x="6702589" y="42271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3EEF2B1B-C39D-4832-B474-4385687A0603}"/>
              </a:ext>
            </a:extLst>
          </p:cNvPr>
          <p:cNvSpPr/>
          <p:nvPr/>
        </p:nvSpPr>
        <p:spPr>
          <a:xfrm>
            <a:off x="8474675" y="42386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5CA135D-154C-4B2C-A992-678E43A88EA4}"/>
              </a:ext>
            </a:extLst>
          </p:cNvPr>
          <p:cNvSpPr txBox="1"/>
          <p:nvPr/>
        </p:nvSpPr>
        <p:spPr>
          <a:xfrm>
            <a:off x="7297810" y="5364095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pic>
        <p:nvPicPr>
          <p:cNvPr id="46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0BF2E8A5-1843-45F2-A7B4-6EFC575B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623" y="3824749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B581DA81-7617-42CB-BB59-BED989D9062A}"/>
              </a:ext>
            </a:extLst>
          </p:cNvPr>
          <p:cNvSpPr txBox="1"/>
          <p:nvPr/>
        </p:nvSpPr>
        <p:spPr>
          <a:xfrm>
            <a:off x="8769365" y="3245180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54C67-367E-4DBA-BD5F-BCEBB5A237C7}"/>
              </a:ext>
            </a:extLst>
          </p:cNvPr>
          <p:cNvSpPr/>
          <p:nvPr/>
        </p:nvSpPr>
        <p:spPr>
          <a:xfrm>
            <a:off x="2706370" y="131409"/>
            <a:ext cx="71906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Unsupervised Abstractive Summarization</a:t>
            </a:r>
            <a:endParaRPr lang="zh-TW" altLang="en-US" sz="3200" b="1" i="1" u="sng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0AB17CD4-4FC2-41E1-A8A2-E11C8EDBBE87}"/>
              </a:ext>
            </a:extLst>
          </p:cNvPr>
          <p:cNvCxnSpPr/>
          <p:nvPr/>
        </p:nvCxnSpPr>
        <p:spPr>
          <a:xfrm flipV="1">
            <a:off x="2560218" y="6449317"/>
            <a:ext cx="71960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97D01DC0-CC81-4796-AC9F-EC3BD8F2A1F5}"/>
              </a:ext>
            </a:extLst>
          </p:cNvPr>
          <p:cNvCxnSpPr>
            <a:cxnSpLocks/>
          </p:cNvCxnSpPr>
          <p:nvPr/>
        </p:nvCxnSpPr>
        <p:spPr>
          <a:xfrm flipH="1" flipV="1">
            <a:off x="2559329" y="5158164"/>
            <a:ext cx="0" cy="12911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6E0E3EB-DBCF-4912-8BBE-4337327B75BE}"/>
              </a:ext>
            </a:extLst>
          </p:cNvPr>
          <p:cNvCxnSpPr>
            <a:cxnSpLocks/>
          </p:cNvCxnSpPr>
          <p:nvPr/>
        </p:nvCxnSpPr>
        <p:spPr>
          <a:xfrm flipH="1" flipV="1">
            <a:off x="9756312" y="5282505"/>
            <a:ext cx="0" cy="11732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B4778BEF-353A-4247-B559-32501BEB140A}"/>
              </a:ext>
            </a:extLst>
          </p:cNvPr>
          <p:cNvSpPr/>
          <p:nvPr/>
        </p:nvSpPr>
        <p:spPr>
          <a:xfrm>
            <a:off x="4063843" y="5979151"/>
            <a:ext cx="4399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minimize the reconstruction error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36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/>
      <p:bldP spid="47" grpId="0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ãa pile of documentsãçåçæå°çµæ">
            <a:extLst>
              <a:ext uri="{FF2B5EF4-FFF2-40B4-BE49-F238E27FC236}">
                <a16:creationId xmlns:a16="http://schemas.microsoft.com/office/drawing/2014/main" id="{69A1BBC6-C84C-4646-8018-DA40235D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474" y="417752"/>
            <a:ext cx="1695321" cy="193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2CBDBF8-742D-4545-9785-ED232D5C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54" y="365127"/>
            <a:ext cx="7886700" cy="1325563"/>
          </a:xfrm>
        </p:spPr>
        <p:txBody>
          <a:bodyPr/>
          <a:lstStyle/>
          <a:p>
            <a:r>
              <a:rPr lang="en-US" altLang="zh-TW" dirty="0"/>
              <a:t>Unsupervised Abstractive Summarization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997A357-C0C9-47D7-9B50-FBEF363D5768}"/>
              </a:ext>
            </a:extLst>
          </p:cNvPr>
          <p:cNvGrpSpPr/>
          <p:nvPr/>
        </p:nvGrpSpPr>
        <p:grpSpPr>
          <a:xfrm>
            <a:off x="3714014" y="4077677"/>
            <a:ext cx="1514250" cy="1954032"/>
            <a:chOff x="3399548" y="3560456"/>
            <a:chExt cx="1514250" cy="1954032"/>
          </a:xfrm>
        </p:grpSpPr>
        <p:pic>
          <p:nvPicPr>
            <p:cNvPr id="4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783F4237-9150-4FF0-81CC-0DE26F9DB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DAEF705-8675-44FD-A58D-FD234AD560E5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G</a:t>
              </a:r>
              <a:endParaRPr lang="zh-TW" altLang="en-US" sz="3200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BDB10994-33C2-4896-ABB5-D0E24F44C767}"/>
              </a:ext>
            </a:extLst>
          </p:cNvPr>
          <p:cNvGrpSpPr/>
          <p:nvPr/>
        </p:nvGrpSpPr>
        <p:grpSpPr>
          <a:xfrm>
            <a:off x="7242303" y="4077677"/>
            <a:ext cx="1514250" cy="1954032"/>
            <a:chOff x="3399548" y="3560456"/>
            <a:chExt cx="1514250" cy="1954032"/>
          </a:xfrm>
        </p:grpSpPr>
        <p:pic>
          <p:nvPicPr>
            <p:cNvPr id="8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4F2C7341-DF25-4B14-905A-01FF3C08F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5F65322-9E1E-444D-9E89-B1153F938B57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R</a:t>
              </a:r>
              <a:endParaRPr lang="zh-TW" altLang="en-US" sz="3200" dirty="0"/>
            </a:p>
          </p:txBody>
        </p: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5FB4D7E-B05A-4B7E-8F47-E54FBD6AC833}"/>
              </a:ext>
            </a:extLst>
          </p:cNvPr>
          <p:cNvSpPr/>
          <p:nvPr/>
        </p:nvSpPr>
        <p:spPr>
          <a:xfrm>
            <a:off x="3213329" y="49244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85ACE2CC-1774-4E3B-B596-D730BB3D0505}"/>
              </a:ext>
            </a:extLst>
          </p:cNvPr>
          <p:cNvSpPr/>
          <p:nvPr/>
        </p:nvSpPr>
        <p:spPr>
          <a:xfrm>
            <a:off x="5057914" y="49129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340543A-3389-4D82-BFD1-78B04190CB38}"/>
              </a:ext>
            </a:extLst>
          </p:cNvPr>
          <p:cNvSpPr txBox="1"/>
          <p:nvPr/>
        </p:nvSpPr>
        <p:spPr>
          <a:xfrm>
            <a:off x="5339464" y="5724799"/>
            <a:ext cx="171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Summary?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76E08200-120F-43B5-8F84-811915317679}"/>
              </a:ext>
            </a:extLst>
          </p:cNvPr>
          <p:cNvSpPr/>
          <p:nvPr/>
        </p:nvSpPr>
        <p:spPr>
          <a:xfrm>
            <a:off x="6755344" y="49129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34330F1-3BD6-4235-8A2E-CD01AEC356F3}"/>
              </a:ext>
            </a:extLst>
          </p:cNvPr>
          <p:cNvSpPr/>
          <p:nvPr/>
        </p:nvSpPr>
        <p:spPr>
          <a:xfrm>
            <a:off x="8527430" y="49244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D90B95-5ED2-456A-A4E8-EF05986B03AB}"/>
              </a:ext>
            </a:extLst>
          </p:cNvPr>
          <p:cNvSpPr txBox="1"/>
          <p:nvPr/>
        </p:nvSpPr>
        <p:spPr>
          <a:xfrm>
            <a:off x="3759094" y="6031709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2A40922-A3C4-4847-80EB-DDE6157A0D28}"/>
              </a:ext>
            </a:extLst>
          </p:cNvPr>
          <p:cNvSpPr txBox="1"/>
          <p:nvPr/>
        </p:nvSpPr>
        <p:spPr>
          <a:xfrm>
            <a:off x="7350565" y="6049895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pic>
        <p:nvPicPr>
          <p:cNvPr id="102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3AE3AE9A-9185-499E-91F5-AEDDC611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167" y="4465908"/>
            <a:ext cx="1213176" cy="12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A73B0BF9-B968-437F-A89D-F8528148D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430" y="4392644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B8847490-F635-4CA6-B194-D4B17BCF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378" y="4510549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5B3424D-6F21-4FC7-A0F4-737283675662}"/>
              </a:ext>
            </a:extLst>
          </p:cNvPr>
          <p:cNvSpPr txBox="1"/>
          <p:nvPr/>
        </p:nvSpPr>
        <p:spPr>
          <a:xfrm>
            <a:off x="1626025" y="3908859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5DA47A4-5B67-4BF0-8C25-FF09F332D36C}"/>
              </a:ext>
            </a:extLst>
          </p:cNvPr>
          <p:cNvSpPr txBox="1"/>
          <p:nvPr/>
        </p:nvSpPr>
        <p:spPr>
          <a:xfrm>
            <a:off x="8822120" y="3982805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67C44B-83DD-474D-A557-B9E08F74C953}"/>
              </a:ext>
            </a:extLst>
          </p:cNvPr>
          <p:cNvSpPr txBox="1"/>
          <p:nvPr/>
        </p:nvSpPr>
        <p:spPr>
          <a:xfrm>
            <a:off x="5224072" y="3656884"/>
            <a:ext cx="1809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</a:t>
            </a:r>
          </a:p>
          <a:p>
            <a:pPr algn="ctr"/>
            <a:r>
              <a:rPr lang="en-US" altLang="zh-TW" sz="2400" dirty="0"/>
              <a:t>sequence</a:t>
            </a:r>
            <a:endParaRPr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4F0C6D9-C855-465C-9410-548AE2E1695C}"/>
              </a:ext>
            </a:extLst>
          </p:cNvPr>
          <p:cNvSpPr txBox="1"/>
          <p:nvPr/>
        </p:nvSpPr>
        <p:spPr>
          <a:xfrm>
            <a:off x="6845911" y="1026641"/>
            <a:ext cx="2307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Only need a lot of documents to train the model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8429F50-3EB8-4998-BD72-6BC56EA82C48}"/>
              </a:ext>
            </a:extLst>
          </p:cNvPr>
          <p:cNvSpPr txBox="1"/>
          <p:nvPr/>
        </p:nvSpPr>
        <p:spPr>
          <a:xfrm>
            <a:off x="2266839" y="2298340"/>
            <a:ext cx="6110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is a </a:t>
            </a:r>
            <a:r>
              <a:rPr lang="en-US" altLang="zh-TW" sz="2400" b="1" i="1" u="sng" dirty="0"/>
              <a:t>seq2seq2seq auto-encoder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279E06F-7683-4FEA-9597-D187201AF9EA}"/>
              </a:ext>
            </a:extLst>
          </p:cNvPr>
          <p:cNvSpPr txBox="1"/>
          <p:nvPr/>
        </p:nvSpPr>
        <p:spPr>
          <a:xfrm>
            <a:off x="3307237" y="2748897"/>
            <a:ext cx="6564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Using a sequence of words as latent representation.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BA7770F-38AA-4E53-B447-1904C4BC6536}"/>
              </a:ext>
            </a:extLst>
          </p:cNvPr>
          <p:cNvSpPr txBox="1"/>
          <p:nvPr/>
        </p:nvSpPr>
        <p:spPr>
          <a:xfrm>
            <a:off x="7168404" y="3293040"/>
            <a:ext cx="23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not readable …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C1BC3AA-1A8B-4013-9BE2-CBE08BAA4DC4}"/>
              </a:ext>
            </a:extLst>
          </p:cNvPr>
          <p:cNvCxnSpPr/>
          <p:nvPr/>
        </p:nvCxnSpPr>
        <p:spPr>
          <a:xfrm flipV="1">
            <a:off x="6765950" y="3633891"/>
            <a:ext cx="405281" cy="3561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92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1" grpId="0"/>
      <p:bldP spid="28" grpId="0"/>
      <p:bldP spid="29" grpId="0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CBDBF8-742D-4545-9785-ED232D5C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54" y="365127"/>
            <a:ext cx="7886700" cy="1325563"/>
          </a:xfrm>
        </p:spPr>
        <p:txBody>
          <a:bodyPr/>
          <a:lstStyle/>
          <a:p>
            <a:r>
              <a:rPr lang="en-US" altLang="zh-TW" dirty="0"/>
              <a:t>Unsupervised Abstractive Summarization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997A357-C0C9-47D7-9B50-FBEF363D5768}"/>
              </a:ext>
            </a:extLst>
          </p:cNvPr>
          <p:cNvGrpSpPr/>
          <p:nvPr/>
        </p:nvGrpSpPr>
        <p:grpSpPr>
          <a:xfrm>
            <a:off x="3714014" y="4077677"/>
            <a:ext cx="1514250" cy="1954032"/>
            <a:chOff x="3399548" y="3560456"/>
            <a:chExt cx="1514250" cy="1954032"/>
          </a:xfrm>
        </p:grpSpPr>
        <p:pic>
          <p:nvPicPr>
            <p:cNvPr id="4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783F4237-9150-4FF0-81CC-0DE26F9DB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DAEF705-8675-44FD-A58D-FD234AD560E5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G</a:t>
              </a:r>
              <a:endParaRPr lang="zh-TW" altLang="en-US" sz="3200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BDB10994-33C2-4896-ABB5-D0E24F44C767}"/>
              </a:ext>
            </a:extLst>
          </p:cNvPr>
          <p:cNvGrpSpPr/>
          <p:nvPr/>
        </p:nvGrpSpPr>
        <p:grpSpPr>
          <a:xfrm>
            <a:off x="7242303" y="4077677"/>
            <a:ext cx="1514250" cy="1954032"/>
            <a:chOff x="3399548" y="3560456"/>
            <a:chExt cx="1514250" cy="1954032"/>
          </a:xfrm>
        </p:grpSpPr>
        <p:pic>
          <p:nvPicPr>
            <p:cNvPr id="8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4F2C7341-DF25-4B14-905A-01FF3C08F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5F65322-9E1E-444D-9E89-B1153F938B57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R</a:t>
              </a:r>
              <a:endParaRPr lang="zh-TW" altLang="en-US" sz="3200" dirty="0"/>
            </a:p>
          </p:txBody>
        </p: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5FB4D7E-B05A-4B7E-8F47-E54FBD6AC833}"/>
              </a:ext>
            </a:extLst>
          </p:cNvPr>
          <p:cNvSpPr/>
          <p:nvPr/>
        </p:nvSpPr>
        <p:spPr>
          <a:xfrm>
            <a:off x="3213329" y="49244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85ACE2CC-1774-4E3B-B596-D730BB3D0505}"/>
              </a:ext>
            </a:extLst>
          </p:cNvPr>
          <p:cNvSpPr/>
          <p:nvPr/>
        </p:nvSpPr>
        <p:spPr>
          <a:xfrm>
            <a:off x="5057914" y="49129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76E08200-120F-43B5-8F84-811915317679}"/>
              </a:ext>
            </a:extLst>
          </p:cNvPr>
          <p:cNvSpPr/>
          <p:nvPr/>
        </p:nvSpPr>
        <p:spPr>
          <a:xfrm>
            <a:off x="6755344" y="49129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34330F1-3BD6-4235-8A2E-CD01AEC356F3}"/>
              </a:ext>
            </a:extLst>
          </p:cNvPr>
          <p:cNvSpPr/>
          <p:nvPr/>
        </p:nvSpPr>
        <p:spPr>
          <a:xfrm>
            <a:off x="8527430" y="49244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D90B95-5ED2-456A-A4E8-EF05986B03AB}"/>
              </a:ext>
            </a:extLst>
          </p:cNvPr>
          <p:cNvSpPr txBox="1"/>
          <p:nvPr/>
        </p:nvSpPr>
        <p:spPr>
          <a:xfrm>
            <a:off x="3759094" y="6031709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2A40922-A3C4-4847-80EB-DDE6157A0D28}"/>
              </a:ext>
            </a:extLst>
          </p:cNvPr>
          <p:cNvSpPr txBox="1"/>
          <p:nvPr/>
        </p:nvSpPr>
        <p:spPr>
          <a:xfrm>
            <a:off x="7350565" y="6049895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pic>
        <p:nvPicPr>
          <p:cNvPr id="102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3AE3AE9A-9185-499E-91F5-AEDDC611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167" y="4465908"/>
            <a:ext cx="1213176" cy="12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A73B0BF9-B968-437F-A89D-F8528148D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430" y="4392644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B8847490-F635-4CA6-B194-D4B17BCF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378" y="4510549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67C44B-83DD-474D-A557-B9E08F74C953}"/>
              </a:ext>
            </a:extLst>
          </p:cNvPr>
          <p:cNvSpPr txBox="1"/>
          <p:nvPr/>
        </p:nvSpPr>
        <p:spPr>
          <a:xfrm>
            <a:off x="5224072" y="3541584"/>
            <a:ext cx="1809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</a:t>
            </a:r>
          </a:p>
          <a:p>
            <a:pPr algn="ctr"/>
            <a:r>
              <a:rPr lang="en-US" altLang="zh-TW" sz="2400" dirty="0"/>
              <a:t>sequence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B46E0251-DE62-4BB4-B4D5-FB498B8B258E}"/>
              </a:ext>
            </a:extLst>
          </p:cNvPr>
          <p:cNvGrpSpPr/>
          <p:nvPr/>
        </p:nvGrpSpPr>
        <p:grpSpPr>
          <a:xfrm>
            <a:off x="6905902" y="1472727"/>
            <a:ext cx="1514250" cy="1954032"/>
            <a:chOff x="3399548" y="3560456"/>
            <a:chExt cx="1514250" cy="1954032"/>
          </a:xfrm>
        </p:grpSpPr>
        <p:pic>
          <p:nvPicPr>
            <p:cNvPr id="30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1BAF21F5-2CD8-4021-B733-4BF70E5B44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8BF9721-61F9-4FA8-ADAC-5156B9E80273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D</a:t>
              </a:r>
              <a:endParaRPr lang="zh-TW" altLang="en-US" sz="3200" dirty="0"/>
            </a:p>
          </p:txBody>
        </p:sp>
      </p:grp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72436A88-6F6C-4D13-B557-82090CE66AF1}"/>
              </a:ext>
            </a:extLst>
          </p:cNvPr>
          <p:cNvSpPr/>
          <p:nvPr/>
        </p:nvSpPr>
        <p:spPr>
          <a:xfrm rot="18315052">
            <a:off x="6362574" y="3075165"/>
            <a:ext cx="643836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CE4A5159-32FE-4D54-9433-1FB9BAA31AA1}"/>
              </a:ext>
            </a:extLst>
          </p:cNvPr>
          <p:cNvSpPr/>
          <p:nvPr/>
        </p:nvSpPr>
        <p:spPr>
          <a:xfrm>
            <a:off x="6420394" y="2047745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24B0363-468F-4944-98B4-BF7D797D3F0A}"/>
              </a:ext>
            </a:extLst>
          </p:cNvPr>
          <p:cNvSpPr txBox="1"/>
          <p:nvPr/>
        </p:nvSpPr>
        <p:spPr>
          <a:xfrm>
            <a:off x="2691377" y="2024749"/>
            <a:ext cx="3860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Human written summaries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4936F230-2375-4447-B91B-6BB112707C58}"/>
              </a:ext>
            </a:extLst>
          </p:cNvPr>
          <p:cNvSpPr/>
          <p:nvPr/>
        </p:nvSpPr>
        <p:spPr>
          <a:xfrm>
            <a:off x="8301596" y="203973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FA965F4-85DB-49BE-8333-E03EC6CDCC3B}"/>
              </a:ext>
            </a:extLst>
          </p:cNvPr>
          <p:cNvSpPr txBox="1"/>
          <p:nvPr/>
        </p:nvSpPr>
        <p:spPr>
          <a:xfrm>
            <a:off x="8664387" y="2060812"/>
            <a:ext cx="18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Real or not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1C45139-5A17-4EDE-BA28-32320D1B41DF}"/>
              </a:ext>
            </a:extLst>
          </p:cNvPr>
          <p:cNvSpPr txBox="1"/>
          <p:nvPr/>
        </p:nvSpPr>
        <p:spPr>
          <a:xfrm>
            <a:off x="8141970" y="2793954"/>
            <a:ext cx="231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dirty="0"/>
          </a:p>
        </p:txBody>
      </p:sp>
      <p:sp>
        <p:nvSpPr>
          <p:cNvPr id="20" name="語音泡泡: 圓角矩形 19">
            <a:extLst>
              <a:ext uri="{FF2B5EF4-FFF2-40B4-BE49-F238E27FC236}">
                <a16:creationId xmlns:a16="http://schemas.microsoft.com/office/drawing/2014/main" id="{7171F105-E63F-42A9-8DF7-A679091DE10B}"/>
              </a:ext>
            </a:extLst>
          </p:cNvPr>
          <p:cNvSpPr/>
          <p:nvPr/>
        </p:nvSpPr>
        <p:spPr>
          <a:xfrm>
            <a:off x="2450247" y="2607611"/>
            <a:ext cx="3627005" cy="910099"/>
          </a:xfrm>
          <a:prstGeom prst="wedgeRoundRectCallout">
            <a:avLst>
              <a:gd name="adj1" fmla="val 4798"/>
              <a:gd name="adj2" fmla="val 1278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Let</a:t>
            </a:r>
            <a:r>
              <a:rPr lang="zh-TW" altLang="en-US" sz="2400" dirty="0"/>
              <a:t> </a:t>
            </a:r>
            <a:r>
              <a:rPr lang="en-US" altLang="zh-TW" sz="2400" dirty="0"/>
              <a:t>Discriminator considers my output as real</a:t>
            </a:r>
            <a:endParaRPr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57EB2B8-EEDF-493B-B8BA-883009E9AB61}"/>
              </a:ext>
            </a:extLst>
          </p:cNvPr>
          <p:cNvSpPr txBox="1"/>
          <p:nvPr/>
        </p:nvSpPr>
        <p:spPr>
          <a:xfrm>
            <a:off x="1626025" y="3908859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08A3FB2-604E-4CD1-9251-C7E0D51C3F94}"/>
              </a:ext>
            </a:extLst>
          </p:cNvPr>
          <p:cNvSpPr txBox="1"/>
          <p:nvPr/>
        </p:nvSpPr>
        <p:spPr>
          <a:xfrm>
            <a:off x="8822120" y="3982805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A70B7E8-B742-485F-948C-5BA686FB66AE}"/>
              </a:ext>
            </a:extLst>
          </p:cNvPr>
          <p:cNvSpPr txBox="1"/>
          <p:nvPr/>
        </p:nvSpPr>
        <p:spPr>
          <a:xfrm>
            <a:off x="5339464" y="5724799"/>
            <a:ext cx="171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Summary?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F755AA1-6FAD-4856-8BB2-4F2D75F7491B}"/>
              </a:ext>
            </a:extLst>
          </p:cNvPr>
          <p:cNvSpPr txBox="1"/>
          <p:nvPr/>
        </p:nvSpPr>
        <p:spPr>
          <a:xfrm>
            <a:off x="5441257" y="4402857"/>
            <a:ext cx="1375052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Readable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63FD12A-4A4F-4EF8-A495-F355A13E74D3}"/>
              </a:ext>
            </a:extLst>
          </p:cNvPr>
          <p:cNvSpPr txBox="1"/>
          <p:nvPr/>
        </p:nvSpPr>
        <p:spPr>
          <a:xfrm>
            <a:off x="6537559" y="1069425"/>
            <a:ext cx="3765186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REINFORCE</a:t>
            </a:r>
            <a:r>
              <a:rPr lang="zh-TW" altLang="en-US" sz="2400" dirty="0"/>
              <a:t> </a:t>
            </a:r>
            <a:r>
              <a:rPr lang="en-US" altLang="zh-TW" sz="2400" dirty="0"/>
              <a:t>algorithm to deal with the discrete issue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884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2" grpId="0" animBg="1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7F646D-E03F-4309-889F-FB5990ED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results</a:t>
            </a:r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0BC22AF-9AEA-4F0E-B7F2-B23DB69D2F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7626" y="1963919"/>
          <a:ext cx="7521064" cy="3048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5549">
                  <a:extLst>
                    <a:ext uri="{9D8B030D-6E8A-4147-A177-3AD203B41FA5}">
                      <a16:colId xmlns:a16="http://schemas.microsoft.com/office/drawing/2014/main" val="2806440236"/>
                    </a:ext>
                  </a:extLst>
                </a:gridCol>
                <a:gridCol w="1638505">
                  <a:extLst>
                    <a:ext uri="{9D8B030D-6E8A-4147-A177-3AD203B41FA5}">
                      <a16:colId xmlns:a16="http://schemas.microsoft.com/office/drawing/2014/main" val="1382326461"/>
                    </a:ext>
                  </a:extLst>
                </a:gridCol>
                <a:gridCol w="1638505">
                  <a:extLst>
                    <a:ext uri="{9D8B030D-6E8A-4147-A177-3AD203B41FA5}">
                      <a16:colId xmlns:a16="http://schemas.microsoft.com/office/drawing/2014/main" val="4191626492"/>
                    </a:ext>
                  </a:extLst>
                </a:gridCol>
                <a:gridCol w="1638505">
                  <a:extLst>
                    <a:ext uri="{9D8B030D-6E8A-4147-A177-3AD203B41FA5}">
                      <a16:colId xmlns:a16="http://schemas.microsoft.com/office/drawing/2014/main" val="476241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ROUGE-1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ROUGE-2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ROUGE-L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44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Supervised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33.2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14.2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30.5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3837671"/>
                  </a:ext>
                </a:extLst>
              </a:tr>
              <a:tr h="488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Trivial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21.9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7.7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20.5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49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Unsupervised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(matched data)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28.1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10.0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25.4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71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Unsupervised</a:t>
                      </a:r>
                      <a:endParaRPr lang="zh-TW" altLang="en-US" sz="2400" dirty="0"/>
                    </a:p>
                    <a:p>
                      <a:pPr algn="ctr"/>
                      <a:r>
                        <a:rPr lang="en-US" altLang="zh-TW" sz="2400" dirty="0"/>
                        <a:t>(no matched data)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27.2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9.1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24.1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7451564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55708316-4569-42FF-9E6B-FC9A57E4CC1B}"/>
              </a:ext>
            </a:extLst>
          </p:cNvPr>
          <p:cNvSpPr txBox="1"/>
          <p:nvPr/>
        </p:nvSpPr>
        <p:spPr>
          <a:xfrm>
            <a:off x="1421258" y="1466924"/>
            <a:ext cx="752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English </a:t>
            </a:r>
            <a:r>
              <a:rPr lang="en-US" altLang="zh-TW" sz="2400" dirty="0" err="1"/>
              <a:t>Gigaword</a:t>
            </a:r>
            <a:r>
              <a:rPr lang="en-US" altLang="zh-TW" sz="2400" dirty="0"/>
              <a:t> (Document title as summary)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4378E02-3125-4BBB-B457-E5476A2BBD11}"/>
              </a:ext>
            </a:extLst>
          </p:cNvPr>
          <p:cNvSpPr/>
          <p:nvPr/>
        </p:nvSpPr>
        <p:spPr>
          <a:xfrm>
            <a:off x="2437626" y="5128171"/>
            <a:ext cx="8357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Matched data: using the title of  English </a:t>
            </a:r>
            <a:r>
              <a:rPr lang="en-US" altLang="zh-TW" sz="2400" dirty="0" err="1"/>
              <a:t>Gigaword</a:t>
            </a:r>
            <a:r>
              <a:rPr lang="en-US" altLang="zh-TW" sz="2400" dirty="0"/>
              <a:t> to train Discriminator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88C0839-E82B-4FDC-9BDB-D6E239FF7324}"/>
              </a:ext>
            </a:extLst>
          </p:cNvPr>
          <p:cNvSpPr/>
          <p:nvPr/>
        </p:nvSpPr>
        <p:spPr>
          <a:xfrm>
            <a:off x="2437626" y="5955084"/>
            <a:ext cx="7601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No matched data: using the title of CNN/Diary Mail to train Discriminator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17763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353C2-ED85-45A4-94C7-4E6A7CA5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Semi-supervised Learning</a:t>
            </a:r>
            <a:endParaRPr lang="zh-TW" altLang="en-US" dirty="0"/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D4CF574B-98BC-44B0-8331-B153D2C4D6D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152650" y="163258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6403286F-1BE9-47ED-81C2-EF6A888DA86C}"/>
              </a:ext>
            </a:extLst>
          </p:cNvPr>
          <p:cNvSpPr txBox="1"/>
          <p:nvPr/>
        </p:nvSpPr>
        <p:spPr>
          <a:xfrm>
            <a:off x="8546484" y="595800"/>
            <a:ext cx="193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Using matched data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23207FF-44DC-4657-B36D-A2F08A03595E}"/>
              </a:ext>
            </a:extLst>
          </p:cNvPr>
          <p:cNvSpPr txBox="1"/>
          <p:nvPr/>
        </p:nvSpPr>
        <p:spPr>
          <a:xfrm>
            <a:off x="7613034" y="6027420"/>
            <a:ext cx="288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3.8M pairs are used.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25FD60-D053-4131-A213-2481D92957BB}"/>
              </a:ext>
            </a:extLst>
          </p:cNvPr>
          <p:cNvSpPr txBox="1"/>
          <p:nvPr/>
        </p:nvSpPr>
        <p:spPr>
          <a:xfrm>
            <a:off x="1817986" y="6027420"/>
            <a:ext cx="560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Approaches to deal with the discrete issue.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E6916D23-5EB5-41A6-88EB-E2B4F4202343}"/>
              </a:ext>
            </a:extLst>
          </p:cNvPr>
          <p:cNvCxnSpPr/>
          <p:nvPr/>
        </p:nvCxnSpPr>
        <p:spPr>
          <a:xfrm>
            <a:off x="7813040" y="5842000"/>
            <a:ext cx="548640" cy="26416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3D4E0E1-55CD-4C2B-A542-2A7280CF99C5}"/>
              </a:ext>
            </a:extLst>
          </p:cNvPr>
          <p:cNvCxnSpPr>
            <a:cxnSpLocks/>
          </p:cNvCxnSpPr>
          <p:nvPr/>
        </p:nvCxnSpPr>
        <p:spPr>
          <a:xfrm flipH="1">
            <a:off x="5478780" y="5852160"/>
            <a:ext cx="456584" cy="26416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BAA27F4-17B4-43A0-8144-9695538FAECA}"/>
              </a:ext>
            </a:extLst>
          </p:cNvPr>
          <p:cNvCxnSpPr>
            <a:cxnSpLocks/>
          </p:cNvCxnSpPr>
          <p:nvPr/>
        </p:nvCxnSpPr>
        <p:spPr>
          <a:xfrm flipH="1">
            <a:off x="3987838" y="5842000"/>
            <a:ext cx="456584" cy="26416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43B3ADE-98DB-47D2-BC63-04A726229170}"/>
              </a:ext>
            </a:extLst>
          </p:cNvPr>
          <p:cNvSpPr txBox="1"/>
          <p:nvPr/>
        </p:nvSpPr>
        <p:spPr>
          <a:xfrm>
            <a:off x="4068502" y="3961786"/>
            <a:ext cx="1947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unsupervised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A1378E3-D6A8-46E3-9CBF-C19E89BF64BE}"/>
              </a:ext>
            </a:extLst>
          </p:cNvPr>
          <p:cNvSpPr txBox="1"/>
          <p:nvPr/>
        </p:nvSpPr>
        <p:spPr>
          <a:xfrm>
            <a:off x="7325860" y="3474235"/>
            <a:ext cx="2441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semi-supervised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42E53F2C-2CDC-41CF-BC92-DA32B4C2A53E}"/>
              </a:ext>
            </a:extLst>
          </p:cNvPr>
          <p:cNvSpPr/>
          <p:nvPr/>
        </p:nvSpPr>
        <p:spPr>
          <a:xfrm>
            <a:off x="4068502" y="3336430"/>
            <a:ext cx="447040" cy="46166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D4AD39E5-1F56-41CD-A231-87FF7F2C495E}"/>
              </a:ext>
            </a:extLst>
          </p:cNvPr>
          <p:cNvSpPr/>
          <p:nvPr/>
        </p:nvSpPr>
        <p:spPr>
          <a:xfrm>
            <a:off x="6354502" y="2766984"/>
            <a:ext cx="351098" cy="70725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1F35920-4EA0-4DFC-996C-B46238A572EE}"/>
              </a:ext>
            </a:extLst>
          </p:cNvPr>
          <p:cNvSpPr/>
          <p:nvPr/>
        </p:nvSpPr>
        <p:spPr>
          <a:xfrm>
            <a:off x="8597284" y="1834889"/>
            <a:ext cx="351098" cy="70725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68BD3E44-0569-4349-A116-2B19E60E8454}"/>
              </a:ext>
            </a:extLst>
          </p:cNvPr>
          <p:cNvCxnSpPr>
            <a:cxnSpLocks/>
          </p:cNvCxnSpPr>
          <p:nvPr/>
        </p:nvCxnSpPr>
        <p:spPr>
          <a:xfrm>
            <a:off x="4437167" y="3725396"/>
            <a:ext cx="605098" cy="369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1A892E6A-CC3D-4B7B-8B1F-68C2050A6022}"/>
              </a:ext>
            </a:extLst>
          </p:cNvPr>
          <p:cNvCxnSpPr>
            <a:cxnSpLocks/>
          </p:cNvCxnSpPr>
          <p:nvPr/>
        </p:nvCxnSpPr>
        <p:spPr>
          <a:xfrm>
            <a:off x="6705600" y="3337824"/>
            <a:ext cx="720706" cy="3875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41F8F4C-1C3A-4A61-B1BB-459599197DF8}"/>
              </a:ext>
            </a:extLst>
          </p:cNvPr>
          <p:cNvCxnSpPr>
            <a:cxnSpLocks/>
          </p:cNvCxnSpPr>
          <p:nvPr/>
        </p:nvCxnSpPr>
        <p:spPr>
          <a:xfrm flipH="1">
            <a:off x="8463280" y="2529599"/>
            <a:ext cx="327698" cy="1037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25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4" grpId="0"/>
      <p:bldP spid="15" grpId="0" animBg="1"/>
      <p:bldP spid="16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96717-75DA-4776-BE24-086DF062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Abstractive Summarization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0B88EE-A193-43E6-9070-85F71589C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400" b="1" i="1" u="sng" dirty="0"/>
              <a:t>Document</a:t>
            </a:r>
            <a:r>
              <a:rPr lang="en-US" altLang="zh-TW" sz="2400" dirty="0"/>
              <a:t>:</a:t>
            </a:r>
            <a:r>
              <a:rPr lang="zh-TW" altLang="en-US" sz="2400" dirty="0"/>
              <a:t>澳大利亞今天與</a:t>
            </a:r>
            <a:r>
              <a:rPr lang="en-US" altLang="zh-TW" sz="2400" dirty="0"/>
              <a:t>13</a:t>
            </a:r>
            <a:r>
              <a:rPr lang="zh-TW" altLang="en-US" sz="2400" dirty="0"/>
              <a:t>個國家簽署了反興奮劑雙邊協議</a:t>
            </a:r>
            <a:r>
              <a:rPr lang="en-US" altLang="zh-TW" sz="2400" dirty="0"/>
              <a:t>,</a:t>
            </a:r>
            <a:r>
              <a:rPr lang="zh-TW" altLang="en-US" sz="2400" dirty="0"/>
              <a:t>旨在加強體育競賽之外的藥品檢查並共享研究成果 </a:t>
            </a:r>
            <a:r>
              <a:rPr lang="en-US" altLang="zh-TW" sz="2400" dirty="0"/>
              <a:t>……</a:t>
            </a:r>
          </a:p>
          <a:p>
            <a:r>
              <a:rPr lang="en-US" altLang="zh-TW" sz="2400" b="1" i="1" u="sng" dirty="0"/>
              <a:t>Summary</a:t>
            </a:r>
            <a:r>
              <a:rPr lang="en-US" altLang="zh-TW" sz="2400" dirty="0"/>
              <a:t>: </a:t>
            </a: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Human</a:t>
            </a:r>
            <a:r>
              <a:rPr lang="en-US" altLang="zh-TW" dirty="0"/>
              <a:t>:</a:t>
            </a:r>
            <a:r>
              <a:rPr lang="zh-TW" altLang="en-US" dirty="0"/>
              <a:t>澳大利亞與</a:t>
            </a:r>
            <a:r>
              <a:rPr lang="en-US" altLang="zh-TW" dirty="0"/>
              <a:t>13</a:t>
            </a:r>
            <a:r>
              <a:rPr lang="zh-TW" altLang="en-US" dirty="0"/>
              <a:t>國簽署反興奮劑協議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Unsupervised</a:t>
            </a:r>
            <a:r>
              <a:rPr lang="en-US" altLang="zh-TW" dirty="0"/>
              <a:t>:</a:t>
            </a:r>
            <a:r>
              <a:rPr lang="zh-TW" altLang="en-US" dirty="0"/>
              <a:t>澳大利亞加強體育競賽之外的藥品檢查</a:t>
            </a:r>
            <a:endParaRPr lang="en-US" altLang="zh-TW" dirty="0"/>
          </a:p>
          <a:p>
            <a:r>
              <a:rPr lang="en-US" altLang="zh-TW" sz="2400" b="1" i="1" u="sng" dirty="0"/>
              <a:t>Document</a:t>
            </a:r>
            <a:r>
              <a:rPr lang="en-US" altLang="zh-TW" sz="2400" dirty="0"/>
              <a:t>:</a:t>
            </a:r>
            <a:r>
              <a:rPr lang="zh-TW" altLang="en-US" sz="2400" dirty="0"/>
              <a:t>中華民國奧林匹克委員會今天接到一九九二年冬季奧運會邀請函</a:t>
            </a:r>
            <a:r>
              <a:rPr lang="en-US" altLang="zh-TW" sz="2400" dirty="0"/>
              <a:t>,</a:t>
            </a:r>
            <a:r>
              <a:rPr lang="zh-TW" altLang="en-US" sz="2400" dirty="0"/>
              <a:t>由於主席張豐緒目前正在中南美洲進行友好訪問</a:t>
            </a:r>
            <a:r>
              <a:rPr lang="en-US" altLang="zh-TW" sz="2400" dirty="0"/>
              <a:t>,</a:t>
            </a:r>
            <a:r>
              <a:rPr lang="zh-TW" altLang="en-US" sz="2400" dirty="0"/>
              <a:t>因此尚未決定是否派隊赴賽 </a:t>
            </a:r>
            <a:r>
              <a:rPr lang="en-US" altLang="zh-TW" sz="2400" dirty="0"/>
              <a:t>…… </a:t>
            </a:r>
          </a:p>
          <a:p>
            <a:r>
              <a:rPr lang="en-US" altLang="zh-TW" sz="2400" b="1" i="1" u="sng" dirty="0"/>
              <a:t>Summary</a:t>
            </a:r>
            <a:r>
              <a:rPr lang="en-US" altLang="zh-TW" sz="2400" dirty="0"/>
              <a:t>: </a:t>
            </a: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Human</a:t>
            </a:r>
            <a:r>
              <a:rPr lang="en-US" altLang="zh-TW" dirty="0"/>
              <a:t>:</a:t>
            </a:r>
            <a:r>
              <a:rPr lang="zh-TW" altLang="en-US" dirty="0"/>
              <a:t>一九九二年冬季奧運會函邀我參加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Unsupervised</a:t>
            </a:r>
            <a:r>
              <a:rPr lang="en-US" altLang="zh-TW" dirty="0"/>
              <a:t>:</a:t>
            </a:r>
            <a:r>
              <a:rPr lang="zh-TW" altLang="en-US" dirty="0"/>
              <a:t>奧委會接獲冬季奧運會邀請函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82EF8B-65DC-49C1-A571-E476A5783A31}"/>
              </a:ext>
            </a:extLst>
          </p:cNvPr>
          <p:cNvSpPr txBox="1"/>
          <p:nvPr/>
        </p:nvSpPr>
        <p:spPr>
          <a:xfrm>
            <a:off x="7185473" y="140391"/>
            <a:ext cx="331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感謝 王耀賢 同學提供實驗結果</a:t>
            </a:r>
          </a:p>
        </p:txBody>
      </p:sp>
    </p:spTree>
    <p:extLst>
      <p:ext uri="{BB962C8B-B14F-4D97-AF65-F5344CB8AC3E}">
        <p14:creationId xmlns:p14="http://schemas.microsoft.com/office/powerpoint/2010/main" val="59544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96717-75DA-4776-BE24-086DF062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Abstractive Summarization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0B88EE-A193-43E6-9070-85F71589C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400" b="1" i="1" u="sng" dirty="0"/>
              <a:t>Document</a:t>
            </a:r>
            <a:r>
              <a:rPr lang="en-US" altLang="zh-TW" sz="2400" dirty="0"/>
              <a:t>:</a:t>
            </a:r>
            <a:r>
              <a:rPr lang="zh-TW" altLang="en-US" sz="2400" dirty="0"/>
              <a:t>據此間媒體</a:t>
            </a:r>
            <a:r>
              <a:rPr lang="en-US" altLang="zh-TW" sz="2400" dirty="0"/>
              <a:t>27</a:t>
            </a:r>
            <a:r>
              <a:rPr lang="zh-TW" altLang="en-US" sz="2400" dirty="0"/>
              <a:t>日報道</a:t>
            </a:r>
            <a:r>
              <a:rPr lang="en-US" altLang="zh-TW" sz="2400" dirty="0"/>
              <a:t>,</a:t>
            </a:r>
            <a:r>
              <a:rPr lang="zh-TW" altLang="en-US" sz="2400" dirty="0"/>
              <a:t>印度尼西亞蘇門答臘島的兩個省近日來連降暴雨</a:t>
            </a:r>
            <a:r>
              <a:rPr lang="en-US" altLang="zh-TW" sz="2400" dirty="0"/>
              <a:t>,</a:t>
            </a:r>
            <a:r>
              <a:rPr lang="zh-TW" altLang="en-US" sz="2400" dirty="0"/>
              <a:t>洪水泛濫導致塌方</a:t>
            </a:r>
            <a:r>
              <a:rPr lang="en-US" altLang="zh-TW" sz="2400" dirty="0"/>
              <a:t>,</a:t>
            </a:r>
            <a:r>
              <a:rPr lang="zh-TW" altLang="en-US" sz="2400" dirty="0"/>
              <a:t>到</a:t>
            </a:r>
            <a:r>
              <a:rPr lang="en-US" altLang="zh-TW" sz="2400" dirty="0"/>
              <a:t>26</a:t>
            </a:r>
            <a:r>
              <a:rPr lang="zh-TW" altLang="en-US" sz="2400" dirty="0"/>
              <a:t>日為止至少已有</a:t>
            </a:r>
            <a:r>
              <a:rPr lang="en-US" altLang="zh-TW" sz="2400" dirty="0"/>
              <a:t>60</a:t>
            </a:r>
            <a:r>
              <a:rPr lang="zh-TW" altLang="en-US" sz="2400" dirty="0"/>
              <a:t>人喪生</a:t>
            </a:r>
            <a:r>
              <a:rPr lang="en-US" altLang="zh-TW" sz="2400" dirty="0"/>
              <a:t>,100</a:t>
            </a:r>
            <a:r>
              <a:rPr lang="zh-TW" altLang="en-US" sz="2400" dirty="0"/>
              <a:t>多人失蹤 </a:t>
            </a:r>
            <a:r>
              <a:rPr lang="en-US" altLang="zh-TW" sz="2400" dirty="0"/>
              <a:t>……</a:t>
            </a:r>
          </a:p>
          <a:p>
            <a:r>
              <a:rPr lang="en-US" altLang="zh-TW" sz="2400" b="1" i="1" u="sng" dirty="0"/>
              <a:t>Summary</a:t>
            </a:r>
            <a:r>
              <a:rPr lang="en-US" altLang="zh-TW" sz="2400" dirty="0"/>
              <a:t>: </a:t>
            </a: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Human</a:t>
            </a:r>
            <a:r>
              <a:rPr lang="en-US" altLang="zh-TW" dirty="0"/>
              <a:t>:</a:t>
            </a:r>
            <a:r>
              <a:rPr lang="zh-TW" altLang="en-US" dirty="0"/>
              <a:t>印尼水災造成</a:t>
            </a:r>
            <a:r>
              <a:rPr lang="en-US" altLang="zh-TW" dirty="0"/>
              <a:t>60</a:t>
            </a:r>
            <a:r>
              <a:rPr lang="zh-TW" altLang="en-US" dirty="0"/>
              <a:t>人死亡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Unsupervised</a:t>
            </a:r>
            <a:r>
              <a:rPr lang="en-US" altLang="zh-TW" dirty="0"/>
              <a:t>:</a:t>
            </a:r>
            <a:r>
              <a:rPr lang="zh-TW" altLang="en-US" dirty="0"/>
              <a:t>印尼門洪水泛濫導致塌雨</a:t>
            </a:r>
            <a:endParaRPr lang="en-US" altLang="zh-TW" dirty="0"/>
          </a:p>
          <a:p>
            <a:r>
              <a:rPr lang="en-US" altLang="zh-TW" sz="2400" b="1" i="1" u="sng" dirty="0"/>
              <a:t>Document</a:t>
            </a:r>
            <a:r>
              <a:rPr lang="en-US" altLang="zh-TW" sz="2400" dirty="0"/>
              <a:t>:</a:t>
            </a:r>
            <a:r>
              <a:rPr lang="zh-TW" altLang="en-US" sz="2400" dirty="0"/>
              <a:t>安徽省合肥市最近為領導幹部下基層做了新規定</a:t>
            </a:r>
            <a:r>
              <a:rPr lang="en-US" altLang="zh-TW" sz="2400" dirty="0"/>
              <a:t>:</a:t>
            </a:r>
            <a:r>
              <a:rPr lang="zh-TW" altLang="en-US" sz="2400" dirty="0"/>
              <a:t>一律輕車簡從</a:t>
            </a:r>
            <a:r>
              <a:rPr lang="en-US" altLang="zh-TW" sz="2400" dirty="0"/>
              <a:t>,</a:t>
            </a:r>
            <a:r>
              <a:rPr lang="zh-TW" altLang="en-US" sz="2400" dirty="0"/>
              <a:t>不準搞迎來送往、不準搞層層陪同 </a:t>
            </a:r>
            <a:r>
              <a:rPr lang="en-US" altLang="zh-TW" sz="2400" dirty="0"/>
              <a:t>…… </a:t>
            </a:r>
          </a:p>
          <a:p>
            <a:r>
              <a:rPr lang="en-US" altLang="zh-TW" sz="2400" b="1" i="1" u="sng" dirty="0"/>
              <a:t>Summary</a:t>
            </a:r>
            <a:r>
              <a:rPr lang="en-US" altLang="zh-TW" sz="2400" dirty="0"/>
              <a:t>: </a:t>
            </a: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Human</a:t>
            </a:r>
            <a:r>
              <a:rPr lang="en-US" altLang="zh-TW" dirty="0"/>
              <a:t>:</a:t>
            </a:r>
            <a:r>
              <a:rPr lang="zh-TW" altLang="en-US" dirty="0"/>
              <a:t>合肥規定領導幹部下基層活動從簡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Unsupervised</a:t>
            </a:r>
            <a:r>
              <a:rPr lang="en-US" altLang="zh-TW" dirty="0"/>
              <a:t>:</a:t>
            </a:r>
            <a:r>
              <a:rPr lang="zh-TW" altLang="en-US" dirty="0"/>
              <a:t>合肥領導幹部下基層做搞迎來送往規定</a:t>
            </a:r>
            <a:r>
              <a:rPr lang="en-US" altLang="zh-TW" dirty="0"/>
              <a:t>:</a:t>
            </a:r>
            <a:r>
              <a:rPr lang="zh-TW" altLang="en-US" dirty="0"/>
              <a:t>一律簡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97634FF-1CEB-49B9-9CD0-BC15F3642618}"/>
              </a:ext>
            </a:extLst>
          </p:cNvPr>
          <p:cNvSpPr txBox="1"/>
          <p:nvPr/>
        </p:nvSpPr>
        <p:spPr>
          <a:xfrm>
            <a:off x="7185473" y="157644"/>
            <a:ext cx="331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感謝 王耀賢 同學提供實驗結果</a:t>
            </a:r>
          </a:p>
        </p:txBody>
      </p:sp>
    </p:spTree>
    <p:extLst>
      <p:ext uri="{BB962C8B-B14F-4D97-AF65-F5344CB8AC3E}">
        <p14:creationId xmlns:p14="http://schemas.microsoft.com/office/powerpoint/2010/main" val="349707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Sequence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903836" y="2805915"/>
            <a:ext cx="1528192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475815" y="4478152"/>
            <a:ext cx="334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機   器   學   習</a:t>
            </a:r>
          </a:p>
        </p:txBody>
      </p:sp>
      <p:cxnSp>
        <p:nvCxnSpPr>
          <p:cNvPr id="27" name="直線接點 26"/>
          <p:cNvCxnSpPr/>
          <p:nvPr/>
        </p:nvCxnSpPr>
        <p:spPr>
          <a:xfrm>
            <a:off x="2786351" y="2143083"/>
            <a:ext cx="117486" cy="6480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H="1">
            <a:off x="4475815" y="2176562"/>
            <a:ext cx="137549" cy="620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E412C65-B7E3-4C5D-87BE-C07EBF97A9DA}"/>
              </a:ext>
            </a:extLst>
          </p:cNvPr>
          <p:cNvCxnSpPr/>
          <p:nvPr/>
        </p:nvCxnSpPr>
        <p:spPr>
          <a:xfrm flipH="1">
            <a:off x="2786352" y="3580615"/>
            <a:ext cx="137549" cy="620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95AB391-1BAA-431F-B66A-F151E7516E48}"/>
              </a:ext>
            </a:extLst>
          </p:cNvPr>
          <p:cNvCxnSpPr/>
          <p:nvPr/>
        </p:nvCxnSpPr>
        <p:spPr>
          <a:xfrm>
            <a:off x="4445428" y="3617966"/>
            <a:ext cx="117486" cy="6480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68CE75C0-D7F7-404A-A034-60B7BD86C552}"/>
              </a:ext>
            </a:extLst>
          </p:cNvPr>
          <p:cNvSpPr/>
          <p:nvPr/>
        </p:nvSpPr>
        <p:spPr>
          <a:xfrm>
            <a:off x="5317925" y="2827384"/>
            <a:ext cx="1528192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E77748B-65BE-4BE0-9EF5-02D1C8DC70C5}"/>
              </a:ext>
            </a:extLst>
          </p:cNvPr>
          <p:cNvSpPr txBox="1"/>
          <p:nvPr/>
        </p:nvSpPr>
        <p:spPr>
          <a:xfrm>
            <a:off x="4920080" y="1736367"/>
            <a:ext cx="245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Machine Learning</a:t>
            </a:r>
            <a:endParaRPr lang="zh-TW" altLang="en-US" sz="2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4BEE7CE-35A2-4628-9CA2-E1D2F3DBB9AB}"/>
              </a:ext>
            </a:extLst>
          </p:cNvPr>
          <p:cNvCxnSpPr/>
          <p:nvPr/>
        </p:nvCxnSpPr>
        <p:spPr>
          <a:xfrm>
            <a:off x="5200440" y="2164552"/>
            <a:ext cx="117486" cy="6480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AFF68CC4-35AA-4327-8087-06B2405BB93E}"/>
              </a:ext>
            </a:extLst>
          </p:cNvPr>
          <p:cNvCxnSpPr/>
          <p:nvPr/>
        </p:nvCxnSpPr>
        <p:spPr>
          <a:xfrm flipH="1">
            <a:off x="6889904" y="2198031"/>
            <a:ext cx="137549" cy="620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CB954022-64B0-48BB-871D-EFDB3023EBF6}"/>
              </a:ext>
            </a:extLst>
          </p:cNvPr>
          <p:cNvCxnSpPr/>
          <p:nvPr/>
        </p:nvCxnSpPr>
        <p:spPr>
          <a:xfrm flipH="1">
            <a:off x="5200441" y="3602084"/>
            <a:ext cx="137549" cy="620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CCDB04C1-90DE-4A86-AAA1-FAF256D38AE9}"/>
              </a:ext>
            </a:extLst>
          </p:cNvPr>
          <p:cNvCxnSpPr/>
          <p:nvPr/>
        </p:nvCxnSpPr>
        <p:spPr>
          <a:xfrm>
            <a:off x="6859517" y="3639435"/>
            <a:ext cx="117486" cy="6480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15A9FA8B-22F5-4373-86FD-EAFF07838BCA}"/>
              </a:ext>
            </a:extLst>
          </p:cNvPr>
          <p:cNvSpPr/>
          <p:nvPr/>
        </p:nvSpPr>
        <p:spPr>
          <a:xfrm>
            <a:off x="7835961" y="2864734"/>
            <a:ext cx="1528192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  <a:endParaRPr lang="zh-TW" altLang="en-US" sz="2400" dirty="0"/>
          </a:p>
        </p:txBody>
      </p: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3C435A3D-8EFC-4832-BB13-47BFE17E52A3}"/>
              </a:ext>
            </a:extLst>
          </p:cNvPr>
          <p:cNvCxnSpPr/>
          <p:nvPr/>
        </p:nvCxnSpPr>
        <p:spPr>
          <a:xfrm>
            <a:off x="7718476" y="2201902"/>
            <a:ext cx="117486" cy="6480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D3320DAD-795C-4694-A409-9D67B5D0F36D}"/>
              </a:ext>
            </a:extLst>
          </p:cNvPr>
          <p:cNvCxnSpPr/>
          <p:nvPr/>
        </p:nvCxnSpPr>
        <p:spPr>
          <a:xfrm flipH="1">
            <a:off x="9407940" y="2235381"/>
            <a:ext cx="137549" cy="620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FBF03502-1D2E-43BB-A666-7C5BED8F30D5}"/>
              </a:ext>
            </a:extLst>
          </p:cNvPr>
          <p:cNvCxnSpPr/>
          <p:nvPr/>
        </p:nvCxnSpPr>
        <p:spPr>
          <a:xfrm flipH="1">
            <a:off x="7718477" y="3639434"/>
            <a:ext cx="137549" cy="620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E73A03F1-84FB-4E36-84D9-616B24229405}"/>
              </a:ext>
            </a:extLst>
          </p:cNvPr>
          <p:cNvCxnSpPr/>
          <p:nvPr/>
        </p:nvCxnSpPr>
        <p:spPr>
          <a:xfrm>
            <a:off x="9377553" y="3676785"/>
            <a:ext cx="117486" cy="6480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2" descr="相關圖片">
            <a:extLst>
              <a:ext uri="{FF2B5EF4-FFF2-40B4-BE49-F238E27FC236}">
                <a16:creationId xmlns:a16="http://schemas.microsoft.com/office/drawing/2014/main" id="{8073792E-C469-48D9-B7DB-1158A9937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38" y="3839865"/>
            <a:ext cx="1703788" cy="130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9B7FE324-638A-4E5B-8866-52922AA5013D}"/>
              </a:ext>
            </a:extLst>
          </p:cNvPr>
          <p:cNvSpPr txBox="1"/>
          <p:nvPr/>
        </p:nvSpPr>
        <p:spPr>
          <a:xfrm>
            <a:off x="7602388" y="4500746"/>
            <a:ext cx="194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How are you?</a:t>
            </a:r>
            <a:endParaRPr lang="zh-TW" altLang="en-US" sz="24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D7AA9A1D-6346-411E-B931-F1045106FC36}"/>
              </a:ext>
            </a:extLst>
          </p:cNvPr>
          <p:cNvSpPr txBox="1"/>
          <p:nvPr/>
        </p:nvSpPr>
        <p:spPr>
          <a:xfrm>
            <a:off x="2713765" y="1700066"/>
            <a:ext cx="194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How are you</a:t>
            </a:r>
            <a:endParaRPr lang="zh-TW" altLang="en-US" sz="24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BA8C778-38C3-46C7-AD4D-AE18CB7D0A1F}"/>
              </a:ext>
            </a:extLst>
          </p:cNvPr>
          <p:cNvSpPr txBox="1"/>
          <p:nvPr/>
        </p:nvSpPr>
        <p:spPr>
          <a:xfrm>
            <a:off x="7602388" y="1736366"/>
            <a:ext cx="194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 am fine.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9C1E04-BC7E-4461-8CB8-5C60F6084488}"/>
              </a:ext>
            </a:extLst>
          </p:cNvPr>
          <p:cNvSpPr txBox="1"/>
          <p:nvPr/>
        </p:nvSpPr>
        <p:spPr>
          <a:xfrm>
            <a:off x="2619814" y="5036850"/>
            <a:ext cx="194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ASR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022218D-7DBA-4BFB-9454-33220B5FA9E2}"/>
              </a:ext>
            </a:extLst>
          </p:cNvPr>
          <p:cNvSpPr txBox="1"/>
          <p:nvPr/>
        </p:nvSpPr>
        <p:spPr>
          <a:xfrm>
            <a:off x="5124450" y="5047123"/>
            <a:ext cx="194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Translation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1DE02CE-402A-420B-8B24-49C5A56A0124}"/>
              </a:ext>
            </a:extLst>
          </p:cNvPr>
          <p:cNvSpPr txBox="1"/>
          <p:nvPr/>
        </p:nvSpPr>
        <p:spPr>
          <a:xfrm>
            <a:off x="7602388" y="5045805"/>
            <a:ext cx="194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Chatbot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7B7DB3-FD24-4576-B0AD-6C4858BB03D1}"/>
              </a:ext>
            </a:extLst>
          </p:cNvPr>
          <p:cNvSpPr/>
          <p:nvPr/>
        </p:nvSpPr>
        <p:spPr>
          <a:xfrm>
            <a:off x="3427785" y="5678128"/>
            <a:ext cx="5415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 The generator is a typical seq2seq model.</a:t>
            </a:r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F8C09E6-4517-44D0-A69D-1D109E6E0893}"/>
              </a:ext>
            </a:extLst>
          </p:cNvPr>
          <p:cNvSpPr txBox="1"/>
          <p:nvPr/>
        </p:nvSpPr>
        <p:spPr>
          <a:xfrm>
            <a:off x="2713765" y="6144946"/>
            <a:ext cx="737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With GAN, you can train seq2seq model in another way.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825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  <p:bldP spid="37" grpId="0" animBg="1"/>
      <p:bldP spid="45" grpId="0"/>
      <p:bldP spid="50" grpId="0" animBg="1"/>
      <p:bldP spid="64" grpId="0"/>
      <p:bldP spid="65" grpId="0"/>
      <p:bldP spid="66" grpId="0"/>
      <p:bldP spid="5" grpId="0"/>
      <p:bldP spid="26" grpId="0"/>
      <p:bldP spid="28" grpId="0"/>
      <p:bldP spid="7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EF1B0D5F-D0E7-4DE4-BC0F-03C37BC1EF07}"/>
              </a:ext>
            </a:extLst>
          </p:cNvPr>
          <p:cNvGrpSpPr/>
          <p:nvPr/>
        </p:nvGrpSpPr>
        <p:grpSpPr>
          <a:xfrm>
            <a:off x="3532799" y="171904"/>
            <a:ext cx="2536616" cy="610226"/>
            <a:chOff x="4250491" y="2646474"/>
            <a:chExt cx="2536616" cy="61022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F90236A-3FA7-4094-862C-CB208A7B6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0491" y="2653163"/>
              <a:ext cx="867210" cy="588364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045A493-EC59-48D1-8FAB-A5A7A07E8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7701" y="2651495"/>
              <a:ext cx="792769" cy="60520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BC35D42-030F-4235-A506-F6BF68E80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470" y="2646474"/>
              <a:ext cx="876637" cy="604093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CD21739B-79C3-45E3-8CE0-3EB42126CF2F}"/>
              </a:ext>
            </a:extLst>
          </p:cNvPr>
          <p:cNvGrpSpPr/>
          <p:nvPr/>
        </p:nvGrpSpPr>
        <p:grpSpPr>
          <a:xfrm>
            <a:off x="7850339" y="132577"/>
            <a:ext cx="1942862" cy="707555"/>
            <a:chOff x="5748138" y="2722760"/>
            <a:chExt cx="1942862" cy="707555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989DFC4-194A-4EEA-BF14-D19411582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8138" y="2750009"/>
              <a:ext cx="728892" cy="573318"/>
            </a:xfrm>
            <a:prstGeom prst="rect">
              <a:avLst/>
            </a:prstGeom>
          </p:spPr>
        </p:pic>
        <p:pic>
          <p:nvPicPr>
            <p:cNvPr id="12" name="Picture 6" descr="「梵谷」的圖片搜尋結果">
              <a:extLst>
                <a:ext uri="{FF2B5EF4-FFF2-40B4-BE49-F238E27FC236}">
                  <a16:creationId xmlns:a16="http://schemas.microsoft.com/office/drawing/2014/main" id="{945BB6F0-CC30-49A6-9189-BB91CE31D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907" y="2752966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F804D86-EDB0-417E-AC29-F288DAD6B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5441" y="2722760"/>
              <a:ext cx="525559" cy="701648"/>
            </a:xfrm>
            <a:prstGeom prst="rect">
              <a:avLst/>
            </a:prstGeom>
          </p:spPr>
        </p:pic>
      </p:grpSp>
      <p:sp>
        <p:nvSpPr>
          <p:cNvPr id="14" name="箭號: 左-右雙向 13">
            <a:extLst>
              <a:ext uri="{FF2B5EF4-FFF2-40B4-BE49-F238E27FC236}">
                <a16:creationId xmlns:a16="http://schemas.microsoft.com/office/drawing/2014/main" id="{059D64E9-56FF-4FEB-BDB6-1539C7C21400}"/>
              </a:ext>
            </a:extLst>
          </p:cNvPr>
          <p:cNvSpPr/>
          <p:nvPr/>
        </p:nvSpPr>
        <p:spPr>
          <a:xfrm>
            <a:off x="6189988" y="262175"/>
            <a:ext cx="1392296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左-右雙向 15">
            <a:extLst>
              <a:ext uri="{FF2B5EF4-FFF2-40B4-BE49-F238E27FC236}">
                <a16:creationId xmlns:a16="http://schemas.microsoft.com/office/drawing/2014/main" id="{50D88C3F-AC7E-4F0B-9356-0848706ABD94}"/>
              </a:ext>
            </a:extLst>
          </p:cNvPr>
          <p:cNvSpPr/>
          <p:nvPr/>
        </p:nvSpPr>
        <p:spPr>
          <a:xfrm>
            <a:off x="6189493" y="1122012"/>
            <a:ext cx="1392296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3B2F18EB-94DB-4EF0-A717-A8EED411AA87}"/>
              </a:ext>
            </a:extLst>
          </p:cNvPr>
          <p:cNvGrpSpPr/>
          <p:nvPr/>
        </p:nvGrpSpPr>
        <p:grpSpPr>
          <a:xfrm>
            <a:off x="3920093" y="1091540"/>
            <a:ext cx="2015136" cy="604094"/>
            <a:chOff x="4005606" y="5533027"/>
            <a:chExt cx="1757324" cy="929291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87518F8C-36AC-4DA0-8C8E-AF0B26364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A2A812C0-22F4-409D-A630-11820D781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23169A56-D682-47D7-B95F-42A8F5394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93AA22B-EC29-400F-B36C-CBA67A94EC55}"/>
              </a:ext>
            </a:extLst>
          </p:cNvPr>
          <p:cNvGrpSpPr/>
          <p:nvPr/>
        </p:nvGrpSpPr>
        <p:grpSpPr>
          <a:xfrm>
            <a:off x="7813390" y="997854"/>
            <a:ext cx="2015136" cy="670022"/>
            <a:chOff x="4005606" y="5533027"/>
            <a:chExt cx="1757324" cy="929291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49F07787-9D14-4E1D-ADD3-34D5C1E73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FBAC79C1-D9C3-40E4-826A-EFED4CC92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516CAA6A-40AE-44F7-8121-5E0710D9B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BDD7DF2-D12F-4965-9E82-51F9A055D732}"/>
              </a:ext>
            </a:extLst>
          </p:cNvPr>
          <p:cNvSpPr txBox="1"/>
          <p:nvPr/>
        </p:nvSpPr>
        <p:spPr>
          <a:xfrm>
            <a:off x="4343288" y="849444"/>
            <a:ext cx="1106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male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F90F59C-B04C-462E-AB4F-272EE57A98EA}"/>
              </a:ext>
            </a:extLst>
          </p:cNvPr>
          <p:cNvSpPr txBox="1"/>
          <p:nvPr/>
        </p:nvSpPr>
        <p:spPr>
          <a:xfrm>
            <a:off x="8189733" y="860912"/>
            <a:ext cx="137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female</a:t>
            </a:r>
            <a:endParaRPr lang="zh-TW" altLang="en-US" sz="2400" dirty="0"/>
          </a:p>
        </p:txBody>
      </p:sp>
      <p:sp>
        <p:nvSpPr>
          <p:cNvPr id="27" name="箭號: 左-右雙向 26">
            <a:extLst>
              <a:ext uri="{FF2B5EF4-FFF2-40B4-BE49-F238E27FC236}">
                <a16:creationId xmlns:a16="http://schemas.microsoft.com/office/drawing/2014/main" id="{7FF0F370-DE66-4AAE-9361-EBCD4ECCFFBF}"/>
              </a:ext>
            </a:extLst>
          </p:cNvPr>
          <p:cNvSpPr/>
          <p:nvPr/>
        </p:nvSpPr>
        <p:spPr>
          <a:xfrm>
            <a:off x="3619269" y="2506050"/>
            <a:ext cx="790588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BD18DA0-7024-4B67-B6C2-D1A305D87306}"/>
              </a:ext>
            </a:extLst>
          </p:cNvPr>
          <p:cNvSpPr txBox="1"/>
          <p:nvPr/>
        </p:nvSpPr>
        <p:spPr>
          <a:xfrm>
            <a:off x="1654127" y="3081969"/>
            <a:ext cx="2098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positive sentences</a:t>
            </a:r>
            <a:endParaRPr lang="zh-TW" altLang="en-US" sz="2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6DC9DB5-2EBA-4A37-AD57-8806C68B5F45}"/>
              </a:ext>
            </a:extLst>
          </p:cNvPr>
          <p:cNvSpPr txBox="1"/>
          <p:nvPr/>
        </p:nvSpPr>
        <p:spPr>
          <a:xfrm>
            <a:off x="4337121" y="3057892"/>
            <a:ext cx="1935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negative sentences</a:t>
            </a:r>
            <a:endParaRPr lang="zh-TW" altLang="en-US" sz="24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87CE3EE-AB99-4CC6-8DC0-0BF341B7189B}"/>
              </a:ext>
            </a:extLst>
          </p:cNvPr>
          <p:cNvSpPr txBox="1"/>
          <p:nvPr/>
        </p:nvSpPr>
        <p:spPr>
          <a:xfrm>
            <a:off x="1888957" y="5685902"/>
            <a:ext cx="1805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Language 1</a:t>
            </a:r>
            <a:endParaRPr lang="zh-TW" altLang="en-US" sz="2400" dirty="0"/>
          </a:p>
        </p:txBody>
      </p:sp>
      <p:pic>
        <p:nvPicPr>
          <p:cNvPr id="43" name="Picture 2" descr="ãè±æãçåçæå°çµæ">
            <a:extLst>
              <a:ext uri="{FF2B5EF4-FFF2-40B4-BE49-F238E27FC236}">
                <a16:creationId xmlns:a16="http://schemas.microsoft.com/office/drawing/2014/main" id="{C6E80DC2-CB41-4AB9-806C-5245CC280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843" y="4631541"/>
            <a:ext cx="1680853" cy="106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ç¸éåç">
            <a:extLst>
              <a:ext uri="{FF2B5EF4-FFF2-40B4-BE49-F238E27FC236}">
                <a16:creationId xmlns:a16="http://schemas.microsoft.com/office/drawing/2014/main" id="{3201911E-D5BC-4421-A5B7-E5C26DCB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804" y="4693733"/>
            <a:ext cx="1500771" cy="100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361E82BE-72F6-477A-996A-909AE2459C28}"/>
              </a:ext>
            </a:extLst>
          </p:cNvPr>
          <p:cNvSpPr txBox="1"/>
          <p:nvPr/>
        </p:nvSpPr>
        <p:spPr>
          <a:xfrm>
            <a:off x="6651117" y="5710887"/>
            <a:ext cx="1636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Audio</a:t>
            </a:r>
            <a:endParaRPr lang="zh-TW" altLang="en-US" sz="2400" dirty="0"/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AA7FC843-F0E7-45D5-97E0-2D2C1D48A9CE}"/>
              </a:ext>
            </a:extLst>
          </p:cNvPr>
          <p:cNvGrpSpPr/>
          <p:nvPr/>
        </p:nvGrpSpPr>
        <p:grpSpPr>
          <a:xfrm>
            <a:off x="6629385" y="4711756"/>
            <a:ext cx="1500771" cy="988652"/>
            <a:chOff x="5637263" y="5215498"/>
            <a:chExt cx="2365427" cy="1046779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59A60AE5-998F-4F93-A452-F6F7537681B9}"/>
                </a:ext>
              </a:extLst>
            </p:cNvPr>
            <p:cNvGrpSpPr/>
            <p:nvPr/>
          </p:nvGrpSpPr>
          <p:grpSpPr>
            <a:xfrm>
              <a:off x="6387764" y="5523137"/>
              <a:ext cx="1614926" cy="442451"/>
              <a:chOff x="4005606" y="5533027"/>
              <a:chExt cx="1757324" cy="929291"/>
            </a:xfrm>
          </p:grpSpPr>
          <p:pic>
            <p:nvPicPr>
              <p:cNvPr id="50" name="Picture 2">
                <a:extLst>
                  <a:ext uri="{FF2B5EF4-FFF2-40B4-BE49-F238E27FC236}">
                    <a16:creationId xmlns:a16="http://schemas.microsoft.com/office/drawing/2014/main" id="{D52FF54B-557A-475C-87E2-F1710532A7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2">
                <a:extLst>
                  <a:ext uri="{FF2B5EF4-FFF2-40B4-BE49-F238E27FC236}">
                    <a16:creationId xmlns:a16="http://schemas.microsoft.com/office/drawing/2014/main" id="{AEB31E4A-BC0D-4F85-868E-3B8F2C43C3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2">
                <a:extLst>
                  <a:ext uri="{FF2B5EF4-FFF2-40B4-BE49-F238E27FC236}">
                    <a16:creationId xmlns:a16="http://schemas.microsoft.com/office/drawing/2014/main" id="{873E5BDD-C684-45CF-BDB7-13B3460A10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76B0E9A4-E74F-4490-9535-8D786CE0F158}"/>
                </a:ext>
              </a:extLst>
            </p:cNvPr>
            <p:cNvGrpSpPr/>
            <p:nvPr/>
          </p:nvGrpSpPr>
          <p:grpSpPr>
            <a:xfrm flipH="1">
              <a:off x="5650017" y="5215498"/>
              <a:ext cx="1640002" cy="404124"/>
              <a:chOff x="4005606" y="5533027"/>
              <a:chExt cx="1757324" cy="929291"/>
            </a:xfrm>
          </p:grpSpPr>
          <p:pic>
            <p:nvPicPr>
              <p:cNvPr id="54" name="Picture 2">
                <a:extLst>
                  <a:ext uri="{FF2B5EF4-FFF2-40B4-BE49-F238E27FC236}">
                    <a16:creationId xmlns:a16="http://schemas.microsoft.com/office/drawing/2014/main" id="{6EC76489-5C89-4E65-A330-B48C92A2A6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2">
                <a:extLst>
                  <a:ext uri="{FF2B5EF4-FFF2-40B4-BE49-F238E27FC236}">
                    <a16:creationId xmlns:a16="http://schemas.microsoft.com/office/drawing/2014/main" id="{6D80113A-695E-4966-BAC7-067C5A05EF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2">
                <a:extLst>
                  <a:ext uri="{FF2B5EF4-FFF2-40B4-BE49-F238E27FC236}">
                    <a16:creationId xmlns:a16="http://schemas.microsoft.com/office/drawing/2014/main" id="{93E4885D-8558-4C12-9A58-298677BF89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B857BAA8-C398-4EE1-9319-7FC2E756C72F}"/>
                </a:ext>
              </a:extLst>
            </p:cNvPr>
            <p:cNvGrpSpPr/>
            <p:nvPr/>
          </p:nvGrpSpPr>
          <p:grpSpPr>
            <a:xfrm flipH="1">
              <a:off x="5637263" y="5858153"/>
              <a:ext cx="1640002" cy="404124"/>
              <a:chOff x="4005606" y="5533027"/>
              <a:chExt cx="1757324" cy="929291"/>
            </a:xfrm>
          </p:grpSpPr>
          <p:pic>
            <p:nvPicPr>
              <p:cNvPr id="58" name="Picture 2">
                <a:extLst>
                  <a:ext uri="{FF2B5EF4-FFF2-40B4-BE49-F238E27FC236}">
                    <a16:creationId xmlns:a16="http://schemas.microsoft.com/office/drawing/2014/main" id="{451C7BD1-A82A-4E76-83DF-85B5C6C50B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EA4D6D6C-E299-4413-BAFE-33E56484B9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0" name="Picture 2">
                <a:extLst>
                  <a:ext uri="{FF2B5EF4-FFF2-40B4-BE49-F238E27FC236}">
                    <a16:creationId xmlns:a16="http://schemas.microsoft.com/office/drawing/2014/main" id="{B89AB953-91D6-47D0-90C7-7B1B780FC9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1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E75476E1-C4BA-4655-B709-A844A0336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462" y="4715434"/>
            <a:ext cx="802541" cy="98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0E9DFF1-3FB2-4E67-8C96-E431B3AEBD0A}"/>
              </a:ext>
            </a:extLst>
          </p:cNvPr>
          <p:cNvSpPr txBox="1"/>
          <p:nvPr/>
        </p:nvSpPr>
        <p:spPr>
          <a:xfrm>
            <a:off x="9224381" y="5698416"/>
            <a:ext cx="9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D6EE2EC1-531F-4E9E-A966-D4AB34958A57}"/>
              </a:ext>
            </a:extLst>
          </p:cNvPr>
          <p:cNvSpPr txBox="1"/>
          <p:nvPr/>
        </p:nvSpPr>
        <p:spPr>
          <a:xfrm>
            <a:off x="8633507" y="3150596"/>
            <a:ext cx="171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summary</a:t>
            </a:r>
            <a:endParaRPr lang="zh-TW" altLang="en-US" sz="2400" dirty="0"/>
          </a:p>
        </p:txBody>
      </p:sp>
      <p:pic>
        <p:nvPicPr>
          <p:cNvPr id="6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5AC62D63-981E-47C6-AC23-D1D2B57C3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206" y="2288907"/>
            <a:ext cx="897612" cy="9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627A0A34-D2B7-48F7-B438-84AA5F59DF9A}"/>
              </a:ext>
            </a:extLst>
          </p:cNvPr>
          <p:cNvSpPr txBox="1"/>
          <p:nvPr/>
        </p:nvSpPr>
        <p:spPr>
          <a:xfrm>
            <a:off x="6534639" y="3158210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36280550-C761-4D9C-B5A6-5C32E5DC9B34}"/>
              </a:ext>
            </a:extLst>
          </p:cNvPr>
          <p:cNvSpPr txBox="1"/>
          <p:nvPr/>
        </p:nvSpPr>
        <p:spPr>
          <a:xfrm>
            <a:off x="1926725" y="198258"/>
            <a:ext cx="124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>
                <a:solidFill>
                  <a:srgbClr val="FF0000"/>
                </a:solidFill>
              </a:rPr>
              <a:t>Part 1</a:t>
            </a:r>
            <a:endParaRPr lang="zh-TW" altLang="en-US" sz="2400" b="1" i="1" u="sng" dirty="0">
              <a:solidFill>
                <a:srgbClr val="FF0000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E02EB643-3896-4A79-9FEE-34A7D598F2D5}"/>
              </a:ext>
            </a:extLst>
          </p:cNvPr>
          <p:cNvSpPr txBox="1"/>
          <p:nvPr/>
        </p:nvSpPr>
        <p:spPr>
          <a:xfrm>
            <a:off x="1906873" y="1048992"/>
            <a:ext cx="124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>
                <a:solidFill>
                  <a:srgbClr val="FF0000"/>
                </a:solidFill>
              </a:rPr>
              <a:t>Part 2</a:t>
            </a:r>
            <a:endParaRPr lang="zh-TW" altLang="en-US" sz="2400" b="1" i="1" u="sng" dirty="0">
              <a:solidFill>
                <a:srgbClr val="FF0000"/>
              </a:solidFill>
            </a:endParaRPr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EB7052B7-FEFE-4F57-A0B5-D26BA7DF92B3}"/>
              </a:ext>
            </a:extLst>
          </p:cNvPr>
          <p:cNvCxnSpPr/>
          <p:nvPr/>
        </p:nvCxnSpPr>
        <p:spPr>
          <a:xfrm flipV="1">
            <a:off x="1396180" y="1825558"/>
            <a:ext cx="93013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ç¸éåç">
            <a:extLst>
              <a:ext uri="{FF2B5EF4-FFF2-40B4-BE49-F238E27FC236}">
                <a16:creationId xmlns:a16="http://schemas.microsoft.com/office/drawing/2014/main" id="{53C0EF30-F56B-4449-B8FB-8C726FB56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559" y="2312275"/>
            <a:ext cx="1756311" cy="78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negative wordsãçåçæå°çµæ">
            <a:extLst>
              <a:ext uri="{FF2B5EF4-FFF2-40B4-BE49-F238E27FC236}">
                <a16:creationId xmlns:a16="http://schemas.microsoft.com/office/drawing/2014/main" id="{A42CAE12-8D6B-41F9-8B3F-3E168FBC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691" y="2246572"/>
            <a:ext cx="1674744" cy="90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箭號: 左-右雙向 74">
            <a:extLst>
              <a:ext uri="{FF2B5EF4-FFF2-40B4-BE49-F238E27FC236}">
                <a16:creationId xmlns:a16="http://schemas.microsoft.com/office/drawing/2014/main" id="{C8AEAF0C-ADBB-46A0-BB77-896082D2957D}"/>
              </a:ext>
            </a:extLst>
          </p:cNvPr>
          <p:cNvSpPr/>
          <p:nvPr/>
        </p:nvSpPr>
        <p:spPr>
          <a:xfrm>
            <a:off x="7915725" y="2523319"/>
            <a:ext cx="1161613" cy="41371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27757C6-38D7-4DF8-B006-ED482BDD9053}"/>
              </a:ext>
            </a:extLst>
          </p:cNvPr>
          <p:cNvSpPr txBox="1"/>
          <p:nvPr/>
        </p:nvSpPr>
        <p:spPr>
          <a:xfrm>
            <a:off x="4395221" y="5685902"/>
            <a:ext cx="1805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Language 2</a:t>
            </a:r>
            <a:endParaRPr lang="zh-TW" altLang="en-US" sz="2400" dirty="0"/>
          </a:p>
        </p:txBody>
      </p:sp>
      <p:sp>
        <p:nvSpPr>
          <p:cNvPr id="77" name="箭號: 左-右雙向 76">
            <a:extLst>
              <a:ext uri="{FF2B5EF4-FFF2-40B4-BE49-F238E27FC236}">
                <a16:creationId xmlns:a16="http://schemas.microsoft.com/office/drawing/2014/main" id="{3DDDFC32-C9DB-41A6-85D8-C3D7F4F8751D}"/>
              </a:ext>
            </a:extLst>
          </p:cNvPr>
          <p:cNvSpPr/>
          <p:nvPr/>
        </p:nvSpPr>
        <p:spPr>
          <a:xfrm>
            <a:off x="3629773" y="4991566"/>
            <a:ext cx="790588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箭號: 左-右雙向 78">
            <a:extLst>
              <a:ext uri="{FF2B5EF4-FFF2-40B4-BE49-F238E27FC236}">
                <a16:creationId xmlns:a16="http://schemas.microsoft.com/office/drawing/2014/main" id="{6F3A0FEB-AE12-4FC4-A056-C6B8B99E9DC0}"/>
              </a:ext>
            </a:extLst>
          </p:cNvPr>
          <p:cNvSpPr/>
          <p:nvPr/>
        </p:nvSpPr>
        <p:spPr>
          <a:xfrm>
            <a:off x="8233484" y="4974848"/>
            <a:ext cx="790588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DB24B56-01BF-40F7-ABBF-0025E767AE2E}"/>
              </a:ext>
            </a:extLst>
          </p:cNvPr>
          <p:cNvSpPr/>
          <p:nvPr/>
        </p:nvSpPr>
        <p:spPr>
          <a:xfrm>
            <a:off x="2678031" y="3845582"/>
            <a:ext cx="2676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sz="2400" b="1" i="1" u="sng" dirty="0">
                <a:solidFill>
                  <a:srgbClr val="0000FF"/>
                </a:solidFill>
              </a:rPr>
              <a:t>Text Style Transfer</a:t>
            </a:r>
            <a:endParaRPr lang="zh-TW" altLang="en-US" sz="2400" b="1" i="1" u="sng" dirty="0">
              <a:solidFill>
                <a:srgbClr val="0000FF"/>
              </a:solidFill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97B1F9-3EF2-4B34-949E-30070CFA7B9C}"/>
              </a:ext>
            </a:extLst>
          </p:cNvPr>
          <p:cNvSpPr/>
          <p:nvPr/>
        </p:nvSpPr>
        <p:spPr>
          <a:xfrm>
            <a:off x="6585130" y="3588649"/>
            <a:ext cx="36773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sz="2400" b="1" i="1" u="sng" dirty="0">
                <a:solidFill>
                  <a:srgbClr val="0000FF"/>
                </a:solidFill>
              </a:rPr>
              <a:t>Unsupervised Abstractive Summarization</a:t>
            </a:r>
            <a:endParaRPr lang="zh-TW" altLang="en-US" sz="2400" b="1" i="1" u="sng" dirty="0">
              <a:solidFill>
                <a:srgbClr val="0000FF"/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317808A-6CA1-456F-911D-2A1A7E50E813}"/>
              </a:ext>
            </a:extLst>
          </p:cNvPr>
          <p:cNvSpPr/>
          <p:nvPr/>
        </p:nvSpPr>
        <p:spPr>
          <a:xfrm>
            <a:off x="6824382" y="6145427"/>
            <a:ext cx="3323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sz="2400" b="1" i="1" u="sng" dirty="0">
                <a:solidFill>
                  <a:srgbClr val="0000FF"/>
                </a:solidFill>
              </a:rPr>
              <a:t>Unsupervised ASR</a:t>
            </a:r>
            <a:endParaRPr lang="zh-TW" altLang="en-US" sz="2400" b="1" i="1" u="sng" dirty="0">
              <a:solidFill>
                <a:srgbClr val="0000FF"/>
              </a:solidFill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C2A768E-4AF3-459C-AFC4-E043DDBCE7A6}"/>
              </a:ext>
            </a:extLst>
          </p:cNvPr>
          <p:cNvSpPr/>
          <p:nvPr/>
        </p:nvSpPr>
        <p:spPr>
          <a:xfrm>
            <a:off x="2223518" y="6145427"/>
            <a:ext cx="3685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sz="2400" b="1" i="1" u="sng" dirty="0">
                <a:solidFill>
                  <a:srgbClr val="0000FF"/>
                </a:solidFill>
              </a:rPr>
              <a:t>Unsupervised Translation</a:t>
            </a:r>
            <a:endParaRPr lang="zh-TW" altLang="en-US" sz="2400" b="1" i="1" u="sng" dirty="0">
              <a:solidFill>
                <a:srgbClr val="0000FF"/>
              </a:solidFill>
            </a:endParaRPr>
          </a:p>
        </p:txBody>
      </p:sp>
      <p:pic>
        <p:nvPicPr>
          <p:cNvPr id="84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549132D3-9E9C-4B94-853F-5DBC2E3CB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080" y="2251084"/>
            <a:ext cx="802541" cy="98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矩形 84">
            <a:extLst>
              <a:ext uri="{FF2B5EF4-FFF2-40B4-BE49-F238E27FC236}">
                <a16:creationId xmlns:a16="http://schemas.microsoft.com/office/drawing/2014/main" id="{A14222D4-55C3-4D6F-8835-6E51A0597081}"/>
              </a:ext>
            </a:extLst>
          </p:cNvPr>
          <p:cNvSpPr/>
          <p:nvPr/>
        </p:nvSpPr>
        <p:spPr>
          <a:xfrm>
            <a:off x="1793807" y="4539156"/>
            <a:ext cx="4406473" cy="2067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161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7566561-92E4-4C49-94AB-06226363B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502" y="722541"/>
            <a:ext cx="6132996" cy="470493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3403455-CB75-4A15-9F2F-8685D79E3230}"/>
              </a:ext>
            </a:extLst>
          </p:cNvPr>
          <p:cNvSpPr txBox="1"/>
          <p:nvPr/>
        </p:nvSpPr>
        <p:spPr>
          <a:xfrm>
            <a:off x="2696223" y="5661878"/>
            <a:ext cx="3109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Unsupervised</a:t>
            </a:r>
            <a:r>
              <a:rPr lang="en-US" altLang="zh-TW" sz="2400" dirty="0"/>
              <a:t> learning with 10M sentences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1172DA3-1519-4D84-B21D-A31BC93B160A}"/>
              </a:ext>
            </a:extLst>
          </p:cNvPr>
          <p:cNvSpPr txBox="1"/>
          <p:nvPr/>
        </p:nvSpPr>
        <p:spPr>
          <a:xfrm>
            <a:off x="6733916" y="5661878"/>
            <a:ext cx="3305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Supervised</a:t>
            </a:r>
            <a:r>
              <a:rPr lang="en-US" altLang="zh-TW" sz="2400" dirty="0"/>
              <a:t> learning with 100K sentence pairs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E3DCE39-AC8C-48BA-A5D6-34D412EB7AD7}"/>
                  </a:ext>
                </a:extLst>
              </p:cNvPr>
              <p:cNvSpPr txBox="1"/>
              <p:nvPr/>
            </p:nvSpPr>
            <p:spPr>
              <a:xfrm>
                <a:off x="5987139" y="5784894"/>
                <a:ext cx="3991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E3DCE39-AC8C-48BA-A5D6-34D412EB7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139" y="5784894"/>
                <a:ext cx="399148" cy="492443"/>
              </a:xfrm>
              <a:prstGeom prst="rect">
                <a:avLst/>
              </a:prstGeom>
              <a:blipFill>
                <a:blip r:embed="rId4"/>
                <a:stretch>
                  <a:fillRect l="-6061" r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BF2C039B-EE56-4C3B-9D0A-568267B99893}"/>
              </a:ext>
            </a:extLst>
          </p:cNvPr>
          <p:cNvSpPr txBox="1"/>
          <p:nvPr/>
        </p:nvSpPr>
        <p:spPr>
          <a:xfrm>
            <a:off x="4819456" y="536528"/>
            <a:ext cx="1653919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supervised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F746D3-1336-413C-8953-4AD2D3C6F0DE}"/>
              </a:ext>
            </a:extLst>
          </p:cNvPr>
          <p:cNvSpPr txBox="1"/>
          <p:nvPr/>
        </p:nvSpPr>
        <p:spPr>
          <a:xfrm>
            <a:off x="3029503" y="1346224"/>
            <a:ext cx="1988457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unsupervised</a:t>
            </a:r>
            <a:endParaRPr lang="zh-TW" altLang="en-US" sz="2400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91DC23D8-2320-4226-971B-3568545A33CB}"/>
              </a:ext>
            </a:extLst>
          </p:cNvPr>
          <p:cNvCxnSpPr>
            <a:cxnSpLocks/>
          </p:cNvCxnSpPr>
          <p:nvPr/>
        </p:nvCxnSpPr>
        <p:spPr>
          <a:xfrm flipH="1" flipV="1">
            <a:off x="5646415" y="1027907"/>
            <a:ext cx="540299" cy="549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CF48A08-F625-4ED3-9159-E3B30B1BA690}"/>
              </a:ext>
            </a:extLst>
          </p:cNvPr>
          <p:cNvCxnSpPr>
            <a:cxnSpLocks/>
          </p:cNvCxnSpPr>
          <p:nvPr/>
        </p:nvCxnSpPr>
        <p:spPr>
          <a:xfrm flipH="1" flipV="1">
            <a:off x="4023731" y="1807889"/>
            <a:ext cx="497389" cy="8971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B11A649E-22AA-4654-992B-3B296F35ECC1}"/>
              </a:ext>
            </a:extLst>
          </p:cNvPr>
          <p:cNvSpPr/>
          <p:nvPr/>
        </p:nvSpPr>
        <p:spPr>
          <a:xfrm>
            <a:off x="6760138" y="121029"/>
            <a:ext cx="3746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00FF"/>
                </a:solidFill>
              </a:rPr>
              <a:t>[Alexis </a:t>
            </a:r>
            <a:r>
              <a:rPr lang="en-US" altLang="zh-TW" dirty="0" err="1">
                <a:solidFill>
                  <a:srgbClr val="0000FF"/>
                </a:solidFill>
              </a:rPr>
              <a:t>Conneau</a:t>
            </a:r>
            <a:r>
              <a:rPr lang="en-US" altLang="zh-TW" dirty="0">
                <a:solidFill>
                  <a:srgbClr val="0000FF"/>
                </a:solidFill>
              </a:rPr>
              <a:t>, et al., ICLR, 2018]</a:t>
            </a:r>
          </a:p>
          <a:p>
            <a:pPr algn="r"/>
            <a:r>
              <a:rPr lang="en-US" altLang="zh-TW" dirty="0">
                <a:solidFill>
                  <a:srgbClr val="0000FF"/>
                </a:solidFill>
              </a:rPr>
              <a:t>[Guillaume </a:t>
            </a:r>
            <a:r>
              <a:rPr lang="en-US" altLang="zh-TW" dirty="0" err="1">
                <a:solidFill>
                  <a:srgbClr val="0000FF"/>
                </a:solidFill>
              </a:rPr>
              <a:t>Lample</a:t>
            </a:r>
            <a:r>
              <a:rPr lang="en-US" altLang="zh-TW" dirty="0">
                <a:solidFill>
                  <a:srgbClr val="0000FF"/>
                </a:solidFill>
              </a:rPr>
              <a:t>, et al., ICLR, 2018]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20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EF1B0D5F-D0E7-4DE4-BC0F-03C37BC1EF07}"/>
              </a:ext>
            </a:extLst>
          </p:cNvPr>
          <p:cNvGrpSpPr/>
          <p:nvPr/>
        </p:nvGrpSpPr>
        <p:grpSpPr>
          <a:xfrm>
            <a:off x="3532799" y="171904"/>
            <a:ext cx="2536616" cy="610226"/>
            <a:chOff x="4250491" y="2646474"/>
            <a:chExt cx="2536616" cy="61022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F90236A-3FA7-4094-862C-CB208A7B6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0491" y="2653163"/>
              <a:ext cx="867210" cy="588364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045A493-EC59-48D1-8FAB-A5A7A07E8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7701" y="2651495"/>
              <a:ext cx="792769" cy="60520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BC35D42-030F-4235-A506-F6BF68E80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470" y="2646474"/>
              <a:ext cx="876637" cy="604093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CD21739B-79C3-45E3-8CE0-3EB42126CF2F}"/>
              </a:ext>
            </a:extLst>
          </p:cNvPr>
          <p:cNvGrpSpPr/>
          <p:nvPr/>
        </p:nvGrpSpPr>
        <p:grpSpPr>
          <a:xfrm>
            <a:off x="7850339" y="132577"/>
            <a:ext cx="1942862" cy="707555"/>
            <a:chOff x="5748138" y="2722760"/>
            <a:chExt cx="1942862" cy="707555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989DFC4-194A-4EEA-BF14-D19411582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8138" y="2750009"/>
              <a:ext cx="728892" cy="573318"/>
            </a:xfrm>
            <a:prstGeom prst="rect">
              <a:avLst/>
            </a:prstGeom>
          </p:spPr>
        </p:pic>
        <p:pic>
          <p:nvPicPr>
            <p:cNvPr id="12" name="Picture 6" descr="「梵谷」的圖片搜尋結果">
              <a:extLst>
                <a:ext uri="{FF2B5EF4-FFF2-40B4-BE49-F238E27FC236}">
                  <a16:creationId xmlns:a16="http://schemas.microsoft.com/office/drawing/2014/main" id="{945BB6F0-CC30-49A6-9189-BB91CE31D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907" y="2752966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F804D86-EDB0-417E-AC29-F288DAD6B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5441" y="2722760"/>
              <a:ext cx="525559" cy="701648"/>
            </a:xfrm>
            <a:prstGeom prst="rect">
              <a:avLst/>
            </a:prstGeom>
          </p:spPr>
        </p:pic>
      </p:grpSp>
      <p:sp>
        <p:nvSpPr>
          <p:cNvPr id="14" name="箭號: 左-右雙向 13">
            <a:extLst>
              <a:ext uri="{FF2B5EF4-FFF2-40B4-BE49-F238E27FC236}">
                <a16:creationId xmlns:a16="http://schemas.microsoft.com/office/drawing/2014/main" id="{059D64E9-56FF-4FEB-BDB6-1539C7C21400}"/>
              </a:ext>
            </a:extLst>
          </p:cNvPr>
          <p:cNvSpPr/>
          <p:nvPr/>
        </p:nvSpPr>
        <p:spPr>
          <a:xfrm>
            <a:off x="6189988" y="262175"/>
            <a:ext cx="1392296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左-右雙向 15">
            <a:extLst>
              <a:ext uri="{FF2B5EF4-FFF2-40B4-BE49-F238E27FC236}">
                <a16:creationId xmlns:a16="http://schemas.microsoft.com/office/drawing/2014/main" id="{50D88C3F-AC7E-4F0B-9356-0848706ABD94}"/>
              </a:ext>
            </a:extLst>
          </p:cNvPr>
          <p:cNvSpPr/>
          <p:nvPr/>
        </p:nvSpPr>
        <p:spPr>
          <a:xfrm>
            <a:off x="6189493" y="1122012"/>
            <a:ext cx="1392296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3B2F18EB-94DB-4EF0-A717-A8EED411AA87}"/>
              </a:ext>
            </a:extLst>
          </p:cNvPr>
          <p:cNvGrpSpPr/>
          <p:nvPr/>
        </p:nvGrpSpPr>
        <p:grpSpPr>
          <a:xfrm>
            <a:off x="3920093" y="1091540"/>
            <a:ext cx="2015136" cy="604094"/>
            <a:chOff x="4005606" y="5533027"/>
            <a:chExt cx="1757324" cy="929291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87518F8C-36AC-4DA0-8C8E-AF0B26364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A2A812C0-22F4-409D-A630-11820D781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23169A56-D682-47D7-B95F-42A8F5394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93AA22B-EC29-400F-B36C-CBA67A94EC55}"/>
              </a:ext>
            </a:extLst>
          </p:cNvPr>
          <p:cNvGrpSpPr/>
          <p:nvPr/>
        </p:nvGrpSpPr>
        <p:grpSpPr>
          <a:xfrm>
            <a:off x="7813390" y="997854"/>
            <a:ext cx="2015136" cy="670022"/>
            <a:chOff x="4005606" y="5533027"/>
            <a:chExt cx="1757324" cy="929291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49F07787-9D14-4E1D-ADD3-34D5C1E73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FBAC79C1-D9C3-40E4-826A-EFED4CC92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516CAA6A-40AE-44F7-8121-5E0710D9B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BDD7DF2-D12F-4965-9E82-51F9A055D732}"/>
              </a:ext>
            </a:extLst>
          </p:cNvPr>
          <p:cNvSpPr txBox="1"/>
          <p:nvPr/>
        </p:nvSpPr>
        <p:spPr>
          <a:xfrm>
            <a:off x="4343288" y="849444"/>
            <a:ext cx="1106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male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F90F59C-B04C-462E-AB4F-272EE57A98EA}"/>
              </a:ext>
            </a:extLst>
          </p:cNvPr>
          <p:cNvSpPr txBox="1"/>
          <p:nvPr/>
        </p:nvSpPr>
        <p:spPr>
          <a:xfrm>
            <a:off x="8189733" y="860912"/>
            <a:ext cx="137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female</a:t>
            </a:r>
            <a:endParaRPr lang="zh-TW" altLang="en-US" sz="2400" dirty="0"/>
          </a:p>
        </p:txBody>
      </p:sp>
      <p:sp>
        <p:nvSpPr>
          <p:cNvPr id="27" name="箭號: 左-右雙向 26">
            <a:extLst>
              <a:ext uri="{FF2B5EF4-FFF2-40B4-BE49-F238E27FC236}">
                <a16:creationId xmlns:a16="http://schemas.microsoft.com/office/drawing/2014/main" id="{7FF0F370-DE66-4AAE-9361-EBCD4ECCFFBF}"/>
              </a:ext>
            </a:extLst>
          </p:cNvPr>
          <p:cNvSpPr/>
          <p:nvPr/>
        </p:nvSpPr>
        <p:spPr>
          <a:xfrm>
            <a:off x="3619269" y="2506050"/>
            <a:ext cx="790588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BD18DA0-7024-4B67-B6C2-D1A305D87306}"/>
              </a:ext>
            </a:extLst>
          </p:cNvPr>
          <p:cNvSpPr txBox="1"/>
          <p:nvPr/>
        </p:nvSpPr>
        <p:spPr>
          <a:xfrm>
            <a:off x="1654127" y="3081969"/>
            <a:ext cx="2098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positive sentences</a:t>
            </a:r>
            <a:endParaRPr lang="zh-TW" altLang="en-US" sz="2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6DC9DB5-2EBA-4A37-AD57-8806C68B5F45}"/>
              </a:ext>
            </a:extLst>
          </p:cNvPr>
          <p:cNvSpPr txBox="1"/>
          <p:nvPr/>
        </p:nvSpPr>
        <p:spPr>
          <a:xfrm>
            <a:off x="4337121" y="3057892"/>
            <a:ext cx="1935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negative sentences</a:t>
            </a:r>
            <a:endParaRPr lang="zh-TW" altLang="en-US" sz="24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87CE3EE-AB99-4CC6-8DC0-0BF341B7189B}"/>
              </a:ext>
            </a:extLst>
          </p:cNvPr>
          <p:cNvSpPr txBox="1"/>
          <p:nvPr/>
        </p:nvSpPr>
        <p:spPr>
          <a:xfrm>
            <a:off x="1888957" y="5685902"/>
            <a:ext cx="1805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Language 1</a:t>
            </a:r>
            <a:endParaRPr lang="zh-TW" altLang="en-US" sz="2400" dirty="0"/>
          </a:p>
        </p:txBody>
      </p:sp>
      <p:pic>
        <p:nvPicPr>
          <p:cNvPr id="43" name="Picture 2" descr="ãè±æãçåçæå°çµæ">
            <a:extLst>
              <a:ext uri="{FF2B5EF4-FFF2-40B4-BE49-F238E27FC236}">
                <a16:creationId xmlns:a16="http://schemas.microsoft.com/office/drawing/2014/main" id="{C6E80DC2-CB41-4AB9-806C-5245CC280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843" y="4631541"/>
            <a:ext cx="1680853" cy="106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ç¸éåç">
            <a:extLst>
              <a:ext uri="{FF2B5EF4-FFF2-40B4-BE49-F238E27FC236}">
                <a16:creationId xmlns:a16="http://schemas.microsoft.com/office/drawing/2014/main" id="{3201911E-D5BC-4421-A5B7-E5C26DCB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804" y="4693733"/>
            <a:ext cx="1500771" cy="100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361E82BE-72F6-477A-996A-909AE2459C28}"/>
              </a:ext>
            </a:extLst>
          </p:cNvPr>
          <p:cNvSpPr txBox="1"/>
          <p:nvPr/>
        </p:nvSpPr>
        <p:spPr>
          <a:xfrm>
            <a:off x="6651117" y="5710887"/>
            <a:ext cx="1636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Audio</a:t>
            </a:r>
            <a:endParaRPr lang="zh-TW" altLang="en-US" sz="2400" dirty="0"/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AA7FC843-F0E7-45D5-97E0-2D2C1D48A9CE}"/>
              </a:ext>
            </a:extLst>
          </p:cNvPr>
          <p:cNvGrpSpPr/>
          <p:nvPr/>
        </p:nvGrpSpPr>
        <p:grpSpPr>
          <a:xfrm>
            <a:off x="6629385" y="4711756"/>
            <a:ext cx="1500771" cy="988652"/>
            <a:chOff x="5637263" y="5215498"/>
            <a:chExt cx="2365427" cy="1046779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59A60AE5-998F-4F93-A452-F6F7537681B9}"/>
                </a:ext>
              </a:extLst>
            </p:cNvPr>
            <p:cNvGrpSpPr/>
            <p:nvPr/>
          </p:nvGrpSpPr>
          <p:grpSpPr>
            <a:xfrm>
              <a:off x="6387764" y="5523137"/>
              <a:ext cx="1614926" cy="442451"/>
              <a:chOff x="4005606" y="5533027"/>
              <a:chExt cx="1757324" cy="929291"/>
            </a:xfrm>
          </p:grpSpPr>
          <p:pic>
            <p:nvPicPr>
              <p:cNvPr id="50" name="Picture 2">
                <a:extLst>
                  <a:ext uri="{FF2B5EF4-FFF2-40B4-BE49-F238E27FC236}">
                    <a16:creationId xmlns:a16="http://schemas.microsoft.com/office/drawing/2014/main" id="{D52FF54B-557A-475C-87E2-F1710532A7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2">
                <a:extLst>
                  <a:ext uri="{FF2B5EF4-FFF2-40B4-BE49-F238E27FC236}">
                    <a16:creationId xmlns:a16="http://schemas.microsoft.com/office/drawing/2014/main" id="{AEB31E4A-BC0D-4F85-868E-3B8F2C43C3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2">
                <a:extLst>
                  <a:ext uri="{FF2B5EF4-FFF2-40B4-BE49-F238E27FC236}">
                    <a16:creationId xmlns:a16="http://schemas.microsoft.com/office/drawing/2014/main" id="{873E5BDD-C684-45CF-BDB7-13B3460A10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76B0E9A4-E74F-4490-9535-8D786CE0F158}"/>
                </a:ext>
              </a:extLst>
            </p:cNvPr>
            <p:cNvGrpSpPr/>
            <p:nvPr/>
          </p:nvGrpSpPr>
          <p:grpSpPr>
            <a:xfrm flipH="1">
              <a:off x="5650017" y="5215498"/>
              <a:ext cx="1640002" cy="404124"/>
              <a:chOff x="4005606" y="5533027"/>
              <a:chExt cx="1757324" cy="929291"/>
            </a:xfrm>
          </p:grpSpPr>
          <p:pic>
            <p:nvPicPr>
              <p:cNvPr id="54" name="Picture 2">
                <a:extLst>
                  <a:ext uri="{FF2B5EF4-FFF2-40B4-BE49-F238E27FC236}">
                    <a16:creationId xmlns:a16="http://schemas.microsoft.com/office/drawing/2014/main" id="{6EC76489-5C89-4E65-A330-B48C92A2A6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2">
                <a:extLst>
                  <a:ext uri="{FF2B5EF4-FFF2-40B4-BE49-F238E27FC236}">
                    <a16:creationId xmlns:a16="http://schemas.microsoft.com/office/drawing/2014/main" id="{6D80113A-695E-4966-BAC7-067C5A05EF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2">
                <a:extLst>
                  <a:ext uri="{FF2B5EF4-FFF2-40B4-BE49-F238E27FC236}">
                    <a16:creationId xmlns:a16="http://schemas.microsoft.com/office/drawing/2014/main" id="{93E4885D-8558-4C12-9A58-298677BF89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B857BAA8-C398-4EE1-9319-7FC2E756C72F}"/>
                </a:ext>
              </a:extLst>
            </p:cNvPr>
            <p:cNvGrpSpPr/>
            <p:nvPr/>
          </p:nvGrpSpPr>
          <p:grpSpPr>
            <a:xfrm flipH="1">
              <a:off x="5637263" y="5858153"/>
              <a:ext cx="1640002" cy="404124"/>
              <a:chOff x="4005606" y="5533027"/>
              <a:chExt cx="1757324" cy="929291"/>
            </a:xfrm>
          </p:grpSpPr>
          <p:pic>
            <p:nvPicPr>
              <p:cNvPr id="58" name="Picture 2">
                <a:extLst>
                  <a:ext uri="{FF2B5EF4-FFF2-40B4-BE49-F238E27FC236}">
                    <a16:creationId xmlns:a16="http://schemas.microsoft.com/office/drawing/2014/main" id="{451C7BD1-A82A-4E76-83DF-85B5C6C50B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EA4D6D6C-E299-4413-BAFE-33E56484B9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0" name="Picture 2">
                <a:extLst>
                  <a:ext uri="{FF2B5EF4-FFF2-40B4-BE49-F238E27FC236}">
                    <a16:creationId xmlns:a16="http://schemas.microsoft.com/office/drawing/2014/main" id="{B89AB953-91D6-47D0-90C7-7B1B780FC9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1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E75476E1-C4BA-4655-B709-A844A0336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462" y="4715434"/>
            <a:ext cx="802541" cy="98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0E9DFF1-3FB2-4E67-8C96-E431B3AEBD0A}"/>
              </a:ext>
            </a:extLst>
          </p:cNvPr>
          <p:cNvSpPr txBox="1"/>
          <p:nvPr/>
        </p:nvSpPr>
        <p:spPr>
          <a:xfrm>
            <a:off x="9224381" y="5698416"/>
            <a:ext cx="9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D6EE2EC1-531F-4E9E-A966-D4AB34958A57}"/>
              </a:ext>
            </a:extLst>
          </p:cNvPr>
          <p:cNvSpPr txBox="1"/>
          <p:nvPr/>
        </p:nvSpPr>
        <p:spPr>
          <a:xfrm>
            <a:off x="8633507" y="3150596"/>
            <a:ext cx="171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summary</a:t>
            </a:r>
            <a:endParaRPr lang="zh-TW" altLang="en-US" sz="2400" dirty="0"/>
          </a:p>
        </p:txBody>
      </p:sp>
      <p:pic>
        <p:nvPicPr>
          <p:cNvPr id="6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5AC62D63-981E-47C6-AC23-D1D2B57C3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206" y="2288907"/>
            <a:ext cx="897612" cy="9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627A0A34-D2B7-48F7-B438-84AA5F59DF9A}"/>
              </a:ext>
            </a:extLst>
          </p:cNvPr>
          <p:cNvSpPr txBox="1"/>
          <p:nvPr/>
        </p:nvSpPr>
        <p:spPr>
          <a:xfrm>
            <a:off x="6534639" y="3158210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36280550-C761-4D9C-B5A6-5C32E5DC9B34}"/>
              </a:ext>
            </a:extLst>
          </p:cNvPr>
          <p:cNvSpPr txBox="1"/>
          <p:nvPr/>
        </p:nvSpPr>
        <p:spPr>
          <a:xfrm>
            <a:off x="1926725" y="198258"/>
            <a:ext cx="124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>
                <a:solidFill>
                  <a:srgbClr val="FF0000"/>
                </a:solidFill>
              </a:rPr>
              <a:t>Part 1</a:t>
            </a:r>
            <a:endParaRPr lang="zh-TW" altLang="en-US" sz="2400" b="1" i="1" u="sng" dirty="0">
              <a:solidFill>
                <a:srgbClr val="FF0000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E02EB643-3896-4A79-9FEE-34A7D598F2D5}"/>
              </a:ext>
            </a:extLst>
          </p:cNvPr>
          <p:cNvSpPr txBox="1"/>
          <p:nvPr/>
        </p:nvSpPr>
        <p:spPr>
          <a:xfrm>
            <a:off x="1906873" y="1048992"/>
            <a:ext cx="124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>
                <a:solidFill>
                  <a:srgbClr val="FF0000"/>
                </a:solidFill>
              </a:rPr>
              <a:t>Part 2</a:t>
            </a:r>
            <a:endParaRPr lang="zh-TW" altLang="en-US" sz="2400" b="1" i="1" u="sng" dirty="0">
              <a:solidFill>
                <a:srgbClr val="FF0000"/>
              </a:solidFill>
            </a:endParaRPr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EB7052B7-FEFE-4F57-A0B5-D26BA7DF92B3}"/>
              </a:ext>
            </a:extLst>
          </p:cNvPr>
          <p:cNvCxnSpPr/>
          <p:nvPr/>
        </p:nvCxnSpPr>
        <p:spPr>
          <a:xfrm flipV="1">
            <a:off x="1396180" y="1825558"/>
            <a:ext cx="93013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ç¸éåç">
            <a:extLst>
              <a:ext uri="{FF2B5EF4-FFF2-40B4-BE49-F238E27FC236}">
                <a16:creationId xmlns:a16="http://schemas.microsoft.com/office/drawing/2014/main" id="{53C0EF30-F56B-4449-B8FB-8C726FB56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559" y="2312275"/>
            <a:ext cx="1756311" cy="78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negative wordsãçåçæå°çµæ">
            <a:extLst>
              <a:ext uri="{FF2B5EF4-FFF2-40B4-BE49-F238E27FC236}">
                <a16:creationId xmlns:a16="http://schemas.microsoft.com/office/drawing/2014/main" id="{A42CAE12-8D6B-41F9-8B3F-3E168FBC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691" y="2246572"/>
            <a:ext cx="1674744" cy="90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箭號: 左-右雙向 74">
            <a:extLst>
              <a:ext uri="{FF2B5EF4-FFF2-40B4-BE49-F238E27FC236}">
                <a16:creationId xmlns:a16="http://schemas.microsoft.com/office/drawing/2014/main" id="{C8AEAF0C-ADBB-46A0-BB77-896082D2957D}"/>
              </a:ext>
            </a:extLst>
          </p:cNvPr>
          <p:cNvSpPr/>
          <p:nvPr/>
        </p:nvSpPr>
        <p:spPr>
          <a:xfrm>
            <a:off x="7915725" y="2523319"/>
            <a:ext cx="1161613" cy="41371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27757C6-38D7-4DF8-B006-ED482BDD9053}"/>
              </a:ext>
            </a:extLst>
          </p:cNvPr>
          <p:cNvSpPr txBox="1"/>
          <p:nvPr/>
        </p:nvSpPr>
        <p:spPr>
          <a:xfrm>
            <a:off x="4395221" y="5685902"/>
            <a:ext cx="1805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Language 2</a:t>
            </a:r>
            <a:endParaRPr lang="zh-TW" altLang="en-US" sz="2400" dirty="0"/>
          </a:p>
        </p:txBody>
      </p:sp>
      <p:sp>
        <p:nvSpPr>
          <p:cNvPr id="77" name="箭號: 左-右雙向 76">
            <a:extLst>
              <a:ext uri="{FF2B5EF4-FFF2-40B4-BE49-F238E27FC236}">
                <a16:creationId xmlns:a16="http://schemas.microsoft.com/office/drawing/2014/main" id="{3DDDFC32-C9DB-41A6-85D8-C3D7F4F8751D}"/>
              </a:ext>
            </a:extLst>
          </p:cNvPr>
          <p:cNvSpPr/>
          <p:nvPr/>
        </p:nvSpPr>
        <p:spPr>
          <a:xfrm>
            <a:off x="3629773" y="4991566"/>
            <a:ext cx="790588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箭號: 左-右雙向 78">
            <a:extLst>
              <a:ext uri="{FF2B5EF4-FFF2-40B4-BE49-F238E27FC236}">
                <a16:creationId xmlns:a16="http://schemas.microsoft.com/office/drawing/2014/main" id="{6F3A0FEB-AE12-4FC4-A056-C6B8B99E9DC0}"/>
              </a:ext>
            </a:extLst>
          </p:cNvPr>
          <p:cNvSpPr/>
          <p:nvPr/>
        </p:nvSpPr>
        <p:spPr>
          <a:xfrm>
            <a:off x="8233484" y="4974848"/>
            <a:ext cx="790588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DB24B56-01BF-40F7-ABBF-0025E767AE2E}"/>
              </a:ext>
            </a:extLst>
          </p:cNvPr>
          <p:cNvSpPr/>
          <p:nvPr/>
        </p:nvSpPr>
        <p:spPr>
          <a:xfrm>
            <a:off x="2678031" y="3845582"/>
            <a:ext cx="2676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sz="2400" b="1" i="1" u="sng" dirty="0">
                <a:solidFill>
                  <a:srgbClr val="0000FF"/>
                </a:solidFill>
              </a:rPr>
              <a:t>Text Style Transfer</a:t>
            </a:r>
            <a:endParaRPr lang="zh-TW" altLang="en-US" sz="2400" b="1" i="1" u="sng" dirty="0">
              <a:solidFill>
                <a:srgbClr val="0000FF"/>
              </a:solidFill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97B1F9-3EF2-4B34-949E-30070CFA7B9C}"/>
              </a:ext>
            </a:extLst>
          </p:cNvPr>
          <p:cNvSpPr/>
          <p:nvPr/>
        </p:nvSpPr>
        <p:spPr>
          <a:xfrm>
            <a:off x="6585130" y="3588649"/>
            <a:ext cx="36773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sz="2400" b="1" i="1" u="sng" dirty="0">
                <a:solidFill>
                  <a:srgbClr val="0000FF"/>
                </a:solidFill>
              </a:rPr>
              <a:t>Unsupervised Abstractive Summarization</a:t>
            </a:r>
            <a:endParaRPr lang="zh-TW" altLang="en-US" sz="2400" b="1" i="1" u="sng" dirty="0">
              <a:solidFill>
                <a:srgbClr val="0000FF"/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317808A-6CA1-456F-911D-2A1A7E50E813}"/>
              </a:ext>
            </a:extLst>
          </p:cNvPr>
          <p:cNvSpPr/>
          <p:nvPr/>
        </p:nvSpPr>
        <p:spPr>
          <a:xfrm>
            <a:off x="6824382" y="6145427"/>
            <a:ext cx="3323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sz="2400" b="1" i="1" u="sng" dirty="0">
                <a:solidFill>
                  <a:srgbClr val="0000FF"/>
                </a:solidFill>
              </a:rPr>
              <a:t>Unsupervised ASR</a:t>
            </a:r>
            <a:endParaRPr lang="zh-TW" altLang="en-US" sz="2400" b="1" i="1" u="sng" dirty="0">
              <a:solidFill>
                <a:srgbClr val="0000FF"/>
              </a:solidFill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C2A768E-4AF3-459C-AFC4-E043DDBCE7A6}"/>
              </a:ext>
            </a:extLst>
          </p:cNvPr>
          <p:cNvSpPr/>
          <p:nvPr/>
        </p:nvSpPr>
        <p:spPr>
          <a:xfrm>
            <a:off x="2223518" y="6145427"/>
            <a:ext cx="3685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sz="2400" b="1" i="1" u="sng" dirty="0">
                <a:solidFill>
                  <a:srgbClr val="0000FF"/>
                </a:solidFill>
              </a:rPr>
              <a:t>Unsupervised Translation</a:t>
            </a:r>
            <a:endParaRPr lang="zh-TW" altLang="en-US" sz="2400" b="1" i="1" u="sng" dirty="0">
              <a:solidFill>
                <a:srgbClr val="0000FF"/>
              </a:solidFill>
            </a:endParaRPr>
          </a:p>
        </p:txBody>
      </p:sp>
      <p:pic>
        <p:nvPicPr>
          <p:cNvPr id="84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549132D3-9E9C-4B94-853F-5DBC2E3CB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080" y="2251084"/>
            <a:ext cx="802541" cy="98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矩形 84">
            <a:extLst>
              <a:ext uri="{FF2B5EF4-FFF2-40B4-BE49-F238E27FC236}">
                <a16:creationId xmlns:a16="http://schemas.microsoft.com/office/drawing/2014/main" id="{A14222D4-55C3-4D6F-8835-6E51A0597081}"/>
              </a:ext>
            </a:extLst>
          </p:cNvPr>
          <p:cNvSpPr/>
          <p:nvPr/>
        </p:nvSpPr>
        <p:spPr>
          <a:xfrm>
            <a:off x="6439872" y="4581639"/>
            <a:ext cx="3822641" cy="2067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427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6CB2C1-D933-47CF-A06C-D6A08331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Acoustic Token Discovery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AA0D29-64FF-47A2-88E5-F29B836E45E9}"/>
              </a:ext>
            </a:extLst>
          </p:cNvPr>
          <p:cNvGrpSpPr/>
          <p:nvPr/>
        </p:nvGrpSpPr>
        <p:grpSpPr>
          <a:xfrm>
            <a:off x="5801972" y="3189845"/>
            <a:ext cx="3564306" cy="933609"/>
            <a:chOff x="2699792" y="5114393"/>
            <a:chExt cx="3564306" cy="9336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CAD7B6-3090-4DED-8543-60A58F4C6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5205497"/>
              <a:ext cx="1614487" cy="814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群組 10">
              <a:extLst>
                <a:ext uri="{FF2B5EF4-FFF2-40B4-BE49-F238E27FC236}">
                  <a16:creationId xmlns:a16="http://schemas.microsoft.com/office/drawing/2014/main" id="{A8A94D20-5D9E-4B5E-AB6E-CA6AA44ACE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357" y="5114393"/>
              <a:ext cx="2263741" cy="933609"/>
              <a:chOff x="2845364" y="2610395"/>
              <a:chExt cx="3885014" cy="1556389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B6730C04-C633-4F0E-99D0-F00FD07A6D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845364" y="2618972"/>
                <a:ext cx="2643207" cy="1547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A5020E01-682A-442E-8AAD-D302725262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444494" y="2610395"/>
                <a:ext cx="1285884" cy="1547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6B52EB5-4D78-4A1C-8702-F62BF880999F}"/>
              </a:ext>
            </a:extLst>
          </p:cNvPr>
          <p:cNvGrpSpPr/>
          <p:nvPr/>
        </p:nvGrpSpPr>
        <p:grpSpPr>
          <a:xfrm>
            <a:off x="2330209" y="2082805"/>
            <a:ext cx="3462337" cy="928688"/>
            <a:chOff x="2805731" y="3482092"/>
            <a:chExt cx="3462337" cy="928688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4DCED16-7A77-4729-84E6-22406F198F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7156" y="3482092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139BC5CA-AA9F-485B-B730-7E9AE689F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3581" y="3567817"/>
              <a:ext cx="1614487" cy="814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C8C37C49-9E7C-42DE-861B-53A8745D1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731" y="3580517"/>
              <a:ext cx="1285875" cy="78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EF583C4-A77D-46AD-A087-03361785E1BC}"/>
              </a:ext>
            </a:extLst>
          </p:cNvPr>
          <p:cNvGrpSpPr/>
          <p:nvPr/>
        </p:nvGrpSpPr>
        <p:grpSpPr>
          <a:xfrm>
            <a:off x="6346677" y="1804757"/>
            <a:ext cx="3471862" cy="928687"/>
            <a:chOff x="2806949" y="4316944"/>
            <a:chExt cx="3471862" cy="92868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00912CB-F8F3-4C6A-994F-CF1B9A7C5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6949" y="4316944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5986AEAF-0A0E-487E-ABE5-7A7276784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761" y="4388381"/>
              <a:ext cx="1285875" cy="78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1906757A-F037-4FA1-AC94-87119D21D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4324" y="4388381"/>
              <a:ext cx="1614487" cy="814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" name="Picture 4">
            <a:extLst>
              <a:ext uri="{FF2B5EF4-FFF2-40B4-BE49-F238E27FC236}">
                <a16:creationId xmlns:a16="http://schemas.microsoft.com/office/drawing/2014/main" id="{7CE4BA78-7778-4471-8477-0882CEB3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91" y="3275897"/>
            <a:ext cx="1614487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FAC57B84-B3C4-4C1D-B4D2-3F4BAC99B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40" y="2194003"/>
            <a:ext cx="1614487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34889563-AD70-45F3-B660-39701DF87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923" y="1903210"/>
            <a:ext cx="1614487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CDAB3592-E501-4C06-A1C2-97FFBCA4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554" y="1892464"/>
            <a:ext cx="128587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3DCF61DD-5246-473B-927E-3287EED08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984" y="2195957"/>
            <a:ext cx="128587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F4340AC9-24C9-47D3-9073-9002DBDE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90" y="2097622"/>
            <a:ext cx="677862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ECCCFA84-9D3D-4CBF-A722-02088B531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544" y="1821026"/>
            <a:ext cx="749300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5224C00-B6C5-4F4F-870E-826EE5167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29252" y="3189844"/>
            <a:ext cx="749266" cy="92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Shape 415">
            <a:extLst>
              <a:ext uri="{FF2B5EF4-FFF2-40B4-BE49-F238E27FC236}">
                <a16:creationId xmlns:a16="http://schemas.microsoft.com/office/drawing/2014/main" id="{A2C36A90-F3B8-4A5B-A3C3-7E9B288CF428}"/>
              </a:ext>
            </a:extLst>
          </p:cNvPr>
          <p:cNvSpPr txBox="1"/>
          <p:nvPr/>
        </p:nvSpPr>
        <p:spPr>
          <a:xfrm>
            <a:off x="2330208" y="5311853"/>
            <a:ext cx="8179436" cy="8309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/>
              <a:t>A</a:t>
            </a:r>
            <a:r>
              <a:rPr lang="en" sz="2400" dirty="0"/>
              <a:t>coustic tokens: chunks of acoustically similar </a:t>
            </a:r>
            <a:r>
              <a:rPr lang="en-US" sz="2400" dirty="0"/>
              <a:t>audio segments </a:t>
            </a:r>
            <a:r>
              <a:rPr lang="en" sz="2400" dirty="0"/>
              <a:t>with token </a:t>
            </a:r>
            <a:r>
              <a:rPr lang="en-US" sz="2400" dirty="0"/>
              <a:t>IDs</a:t>
            </a:r>
            <a:endParaRPr lang="en" sz="2400" dirty="0"/>
          </a:p>
        </p:txBody>
      </p:sp>
      <p:sp>
        <p:nvSpPr>
          <p:cNvPr id="33" name="矩形 1">
            <a:extLst>
              <a:ext uri="{FF2B5EF4-FFF2-40B4-BE49-F238E27FC236}">
                <a16:creationId xmlns:a16="http://schemas.microsoft.com/office/drawing/2014/main" id="{8C0FBAB0-EF52-4915-9069-61D77620A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9810" y="5880322"/>
            <a:ext cx="30070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36000" bIns="0">
            <a:spAutoFit/>
          </a:bodyPr>
          <a:lstStyle/>
          <a:p>
            <a:r>
              <a:rPr lang="en-US" altLang="ja-JP" dirty="0">
                <a:solidFill>
                  <a:srgbClr val="0000FF"/>
                </a:solidFill>
              </a:rPr>
              <a:t>[Zhang &amp; Glass, ASRU 09]</a:t>
            </a:r>
          </a:p>
          <a:p>
            <a:r>
              <a:rPr lang="en-US" altLang="ja-JP" dirty="0">
                <a:solidFill>
                  <a:srgbClr val="0000FF"/>
                </a:solidFill>
              </a:rPr>
              <a:t>[</a:t>
            </a:r>
            <a:r>
              <a:rPr lang="en-US" altLang="ja-JP" dirty="0" err="1">
                <a:solidFill>
                  <a:srgbClr val="0000FF"/>
                </a:solidFill>
              </a:rPr>
              <a:t>Huijbregts</a:t>
            </a:r>
            <a:r>
              <a:rPr lang="en-US" altLang="ja-JP" dirty="0">
                <a:solidFill>
                  <a:srgbClr val="0000FF"/>
                </a:solidFill>
              </a:rPr>
              <a:t>, ICASSP 11]</a:t>
            </a:r>
          </a:p>
          <a:p>
            <a:r>
              <a:rPr lang="en-US" altLang="ja-JP" dirty="0">
                <a:solidFill>
                  <a:srgbClr val="0000FF"/>
                </a:solidFill>
              </a:rPr>
              <a:t>[Chan &amp; Lee, Interspeech 11]</a:t>
            </a:r>
          </a:p>
        </p:txBody>
      </p:sp>
      <p:sp>
        <p:nvSpPr>
          <p:cNvPr id="34" name="Shape 415">
            <a:extLst>
              <a:ext uri="{FF2B5EF4-FFF2-40B4-BE49-F238E27FC236}">
                <a16:creationId xmlns:a16="http://schemas.microsoft.com/office/drawing/2014/main" id="{46B04632-9E47-4DB4-AD8F-EDB37ECAAE3A}"/>
              </a:ext>
            </a:extLst>
          </p:cNvPr>
          <p:cNvSpPr txBox="1"/>
          <p:nvPr/>
        </p:nvSpPr>
        <p:spPr>
          <a:xfrm>
            <a:off x="2330208" y="4507102"/>
            <a:ext cx="7449030" cy="8309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/>
              <a:t>Acoustic tokens can be discovered from audio collection without text annotation.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895032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6CB2C1-D933-47CF-A06C-D6A08331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Acoustic Token Discovery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AA0D29-64FF-47A2-88E5-F29B836E45E9}"/>
              </a:ext>
            </a:extLst>
          </p:cNvPr>
          <p:cNvGrpSpPr/>
          <p:nvPr/>
        </p:nvGrpSpPr>
        <p:grpSpPr>
          <a:xfrm>
            <a:off x="5801972" y="3189845"/>
            <a:ext cx="3564306" cy="933609"/>
            <a:chOff x="2699792" y="5114393"/>
            <a:chExt cx="3564306" cy="9336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CAD7B6-3090-4DED-8543-60A58F4C6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5205497"/>
              <a:ext cx="1614487" cy="814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群組 10">
              <a:extLst>
                <a:ext uri="{FF2B5EF4-FFF2-40B4-BE49-F238E27FC236}">
                  <a16:creationId xmlns:a16="http://schemas.microsoft.com/office/drawing/2014/main" id="{A8A94D20-5D9E-4B5E-AB6E-CA6AA44ACE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357" y="5114393"/>
              <a:ext cx="2263741" cy="933609"/>
              <a:chOff x="2845364" y="2610395"/>
              <a:chExt cx="3885014" cy="1556389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B6730C04-C633-4F0E-99D0-F00FD07A6D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845364" y="2618972"/>
                <a:ext cx="2643207" cy="1547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A5020E01-682A-442E-8AAD-D302725262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444494" y="2610395"/>
                <a:ext cx="1285884" cy="1547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6B52EB5-4D78-4A1C-8702-F62BF880999F}"/>
              </a:ext>
            </a:extLst>
          </p:cNvPr>
          <p:cNvGrpSpPr/>
          <p:nvPr/>
        </p:nvGrpSpPr>
        <p:grpSpPr>
          <a:xfrm>
            <a:off x="2330209" y="2082805"/>
            <a:ext cx="3462337" cy="928688"/>
            <a:chOff x="2805731" y="3482092"/>
            <a:chExt cx="3462337" cy="928688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4DCED16-7A77-4729-84E6-22406F198F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7156" y="3482092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139BC5CA-AA9F-485B-B730-7E9AE689F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3581" y="3567817"/>
              <a:ext cx="1614487" cy="814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C8C37C49-9E7C-42DE-861B-53A8745D1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731" y="3580517"/>
              <a:ext cx="1285875" cy="78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EF583C4-A77D-46AD-A087-03361785E1BC}"/>
              </a:ext>
            </a:extLst>
          </p:cNvPr>
          <p:cNvGrpSpPr/>
          <p:nvPr/>
        </p:nvGrpSpPr>
        <p:grpSpPr>
          <a:xfrm>
            <a:off x="6346677" y="1804757"/>
            <a:ext cx="3471862" cy="928687"/>
            <a:chOff x="2806949" y="4316944"/>
            <a:chExt cx="3471862" cy="92868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00912CB-F8F3-4C6A-994F-CF1B9A7C5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6949" y="4316944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5986AEAF-0A0E-487E-ABE5-7A7276784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761" y="4388381"/>
              <a:ext cx="1285875" cy="78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1906757A-F037-4FA1-AC94-87119D21D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4324" y="4388381"/>
              <a:ext cx="1614487" cy="814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" name="Picture 4">
            <a:extLst>
              <a:ext uri="{FF2B5EF4-FFF2-40B4-BE49-F238E27FC236}">
                <a16:creationId xmlns:a16="http://schemas.microsoft.com/office/drawing/2014/main" id="{7CE4BA78-7778-4471-8477-0882CEB3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91" y="3275897"/>
            <a:ext cx="1614487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FAC57B84-B3C4-4C1D-B4D2-3F4BAC99B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40" y="2194003"/>
            <a:ext cx="1614487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34889563-AD70-45F3-B660-39701DF87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923" y="1903210"/>
            <a:ext cx="1614487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CDAB3592-E501-4C06-A1C2-97FFBCA4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554" y="1892464"/>
            <a:ext cx="128587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3DCF61DD-5246-473B-927E-3287EED08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984" y="2195957"/>
            <a:ext cx="128587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F4340AC9-24C9-47D3-9073-9002DBDE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90" y="2097622"/>
            <a:ext cx="677862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ECCCFA84-9D3D-4CBF-A722-02088B531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544" y="1821026"/>
            <a:ext cx="749300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5224C00-B6C5-4F4F-870E-826EE5167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29252" y="3189844"/>
            <a:ext cx="749266" cy="92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249B394F-F075-4D43-B2CA-5FCD3750232F}"/>
              </a:ext>
            </a:extLst>
          </p:cNvPr>
          <p:cNvSpPr txBox="1"/>
          <p:nvPr/>
        </p:nvSpPr>
        <p:spPr>
          <a:xfrm>
            <a:off x="4398014" y="3018839"/>
            <a:ext cx="157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B050"/>
                </a:solidFill>
              </a:rPr>
              <a:t>Token 1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5DA0818-EDF0-474D-B7C9-6D78BEF12FA8}"/>
              </a:ext>
            </a:extLst>
          </p:cNvPr>
          <p:cNvSpPr txBox="1"/>
          <p:nvPr/>
        </p:nvSpPr>
        <p:spPr>
          <a:xfrm>
            <a:off x="5731631" y="4063337"/>
            <a:ext cx="157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B050"/>
                </a:solidFill>
              </a:rPr>
              <a:t>Token 1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C1A3CAD-B777-40C2-A97F-428BDF1760B3}"/>
              </a:ext>
            </a:extLst>
          </p:cNvPr>
          <p:cNvSpPr txBox="1"/>
          <p:nvPr/>
        </p:nvSpPr>
        <p:spPr>
          <a:xfrm>
            <a:off x="8318666" y="2656022"/>
            <a:ext cx="157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B050"/>
                </a:solidFill>
              </a:rPr>
              <a:t>Token 1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F954367-DF35-4AAF-9E58-4DF853D9CB59}"/>
              </a:ext>
            </a:extLst>
          </p:cNvPr>
          <p:cNvSpPr txBox="1"/>
          <p:nvPr/>
        </p:nvSpPr>
        <p:spPr>
          <a:xfrm>
            <a:off x="6907756" y="2647488"/>
            <a:ext cx="157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Token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5BDE6A7-87D4-42A3-B543-753FF97B6E2D}"/>
              </a:ext>
            </a:extLst>
          </p:cNvPr>
          <p:cNvSpPr txBox="1"/>
          <p:nvPr/>
        </p:nvSpPr>
        <p:spPr>
          <a:xfrm>
            <a:off x="3231957" y="3032144"/>
            <a:ext cx="157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Token 3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147D498-6EE3-4692-B2A6-4F45074071F8}"/>
              </a:ext>
            </a:extLst>
          </p:cNvPr>
          <p:cNvSpPr txBox="1"/>
          <p:nvPr/>
        </p:nvSpPr>
        <p:spPr>
          <a:xfrm>
            <a:off x="8204052" y="4045904"/>
            <a:ext cx="157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Token 3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D643F14-572B-46A7-8631-34141FE4EA93}"/>
              </a:ext>
            </a:extLst>
          </p:cNvPr>
          <p:cNvSpPr txBox="1"/>
          <p:nvPr/>
        </p:nvSpPr>
        <p:spPr>
          <a:xfrm>
            <a:off x="5903266" y="2647488"/>
            <a:ext cx="157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Token 3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2" name="Shape 415">
            <a:extLst>
              <a:ext uri="{FF2B5EF4-FFF2-40B4-BE49-F238E27FC236}">
                <a16:creationId xmlns:a16="http://schemas.microsoft.com/office/drawing/2014/main" id="{A2C36A90-F3B8-4A5B-A3C3-7E9B288CF428}"/>
              </a:ext>
            </a:extLst>
          </p:cNvPr>
          <p:cNvSpPr txBox="1"/>
          <p:nvPr/>
        </p:nvSpPr>
        <p:spPr>
          <a:xfrm>
            <a:off x="2330208" y="5311853"/>
            <a:ext cx="8179436" cy="8309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2400" dirty="0"/>
              <a:t>A</a:t>
            </a:r>
            <a:r>
              <a:rPr lang="en" altLang="zh-TW" sz="2400" dirty="0"/>
              <a:t>coustic tokens: chunks of acoustically similar </a:t>
            </a:r>
            <a:r>
              <a:rPr lang="en-US" altLang="zh-TW" sz="2400" dirty="0"/>
              <a:t>audio segments </a:t>
            </a:r>
            <a:r>
              <a:rPr lang="en" altLang="zh-TW" sz="2400" dirty="0"/>
              <a:t>with token </a:t>
            </a:r>
            <a:r>
              <a:rPr lang="en-US" altLang="zh-TW" sz="2400" dirty="0"/>
              <a:t>IDs</a:t>
            </a:r>
            <a:endParaRPr lang="en" altLang="zh-TW" sz="2400" dirty="0"/>
          </a:p>
        </p:txBody>
      </p:sp>
      <p:sp>
        <p:nvSpPr>
          <p:cNvPr id="33" name="矩形 1">
            <a:extLst>
              <a:ext uri="{FF2B5EF4-FFF2-40B4-BE49-F238E27FC236}">
                <a16:creationId xmlns:a16="http://schemas.microsoft.com/office/drawing/2014/main" id="{8C0FBAB0-EF52-4915-9069-61D77620A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9810" y="5880322"/>
            <a:ext cx="30070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36000" bIns="0">
            <a:spAutoFit/>
          </a:bodyPr>
          <a:lstStyle/>
          <a:p>
            <a:r>
              <a:rPr lang="en-US" altLang="ja-JP" dirty="0">
                <a:solidFill>
                  <a:srgbClr val="0000FF"/>
                </a:solidFill>
              </a:rPr>
              <a:t>[Zhang &amp; Glass, ASRU 09]</a:t>
            </a:r>
          </a:p>
          <a:p>
            <a:r>
              <a:rPr lang="en-US" altLang="ja-JP" dirty="0">
                <a:solidFill>
                  <a:srgbClr val="0000FF"/>
                </a:solidFill>
              </a:rPr>
              <a:t>[</a:t>
            </a:r>
            <a:r>
              <a:rPr lang="en-US" altLang="ja-JP" dirty="0" err="1">
                <a:solidFill>
                  <a:srgbClr val="0000FF"/>
                </a:solidFill>
              </a:rPr>
              <a:t>Huijbregts</a:t>
            </a:r>
            <a:r>
              <a:rPr lang="en-US" altLang="ja-JP" dirty="0">
                <a:solidFill>
                  <a:srgbClr val="0000FF"/>
                </a:solidFill>
              </a:rPr>
              <a:t>, ICASSP 11]</a:t>
            </a:r>
          </a:p>
          <a:p>
            <a:r>
              <a:rPr lang="en-US" altLang="ja-JP" dirty="0">
                <a:solidFill>
                  <a:srgbClr val="0000FF"/>
                </a:solidFill>
              </a:rPr>
              <a:t>[Chan &amp; Lee, Interspeech 11]</a:t>
            </a:r>
          </a:p>
        </p:txBody>
      </p:sp>
      <p:sp>
        <p:nvSpPr>
          <p:cNvPr id="34" name="Shape 415">
            <a:extLst>
              <a:ext uri="{FF2B5EF4-FFF2-40B4-BE49-F238E27FC236}">
                <a16:creationId xmlns:a16="http://schemas.microsoft.com/office/drawing/2014/main" id="{46B04632-9E47-4DB4-AD8F-EDB37ECAAE3A}"/>
              </a:ext>
            </a:extLst>
          </p:cNvPr>
          <p:cNvSpPr txBox="1"/>
          <p:nvPr/>
        </p:nvSpPr>
        <p:spPr>
          <a:xfrm>
            <a:off x="2330208" y="4507102"/>
            <a:ext cx="7449030" cy="8309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/>
              <a:t>Acoustic tokens can be discovered from audio collection without text annotation.</a:t>
            </a:r>
            <a:endParaRPr lang="en" sz="24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F8A20D9-83F1-4A3A-B2C3-DB6E9F5C7240}"/>
              </a:ext>
            </a:extLst>
          </p:cNvPr>
          <p:cNvSpPr txBox="1"/>
          <p:nvPr/>
        </p:nvSpPr>
        <p:spPr>
          <a:xfrm>
            <a:off x="2125342" y="3019820"/>
            <a:ext cx="157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Token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FE204E4-78EB-4AC2-B56A-558B04B30622}"/>
              </a:ext>
            </a:extLst>
          </p:cNvPr>
          <p:cNvSpPr txBox="1"/>
          <p:nvPr/>
        </p:nvSpPr>
        <p:spPr>
          <a:xfrm>
            <a:off x="7102537" y="4062756"/>
            <a:ext cx="157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C000"/>
                </a:solidFill>
              </a:rPr>
              <a:t>Token 4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63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BA71D-8E45-4628-BBB5-05765D8F5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Speech Recognition</a:t>
            </a:r>
            <a:endParaRPr lang="zh-TW" altLang="en-US" dirty="0"/>
          </a:p>
        </p:txBody>
      </p:sp>
      <p:grpSp>
        <p:nvGrpSpPr>
          <p:cNvPr id="4" name="群組 106">
            <a:extLst>
              <a:ext uri="{FF2B5EF4-FFF2-40B4-BE49-F238E27FC236}">
                <a16:creationId xmlns:a16="http://schemas.microsoft.com/office/drawing/2014/main" id="{A78337F9-F502-44CC-B3A3-96FE19365BF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915708" y="1834305"/>
            <a:ext cx="1520729" cy="342799"/>
            <a:chOff x="467932" y="3914400"/>
            <a:chExt cx="2909888" cy="576263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93AB8F68-1B98-4B97-8D40-88FCDEE3A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1AB3B8CB-3DF5-4DEB-8F30-9745BA590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群組 106">
            <a:extLst>
              <a:ext uri="{FF2B5EF4-FFF2-40B4-BE49-F238E27FC236}">
                <a16:creationId xmlns:a16="http://schemas.microsoft.com/office/drawing/2014/main" id="{EE43A7A1-05D5-46F7-9EE3-B3C5ED6D2AB1}"/>
              </a:ext>
            </a:extLst>
          </p:cNvPr>
          <p:cNvGrpSpPr>
            <a:grpSpLocks/>
          </p:cNvGrpSpPr>
          <p:nvPr/>
        </p:nvGrpSpPr>
        <p:grpSpPr bwMode="auto">
          <a:xfrm>
            <a:off x="1838504" y="2483855"/>
            <a:ext cx="1225043" cy="342799"/>
            <a:chOff x="467932" y="3914400"/>
            <a:chExt cx="2909888" cy="576263"/>
          </a:xfrm>
        </p:grpSpPr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D038F19A-ABE9-4FBD-B85D-0AE36CAC3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DB97C917-8399-4982-91DF-9C72F448E9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群組 106">
            <a:extLst>
              <a:ext uri="{FF2B5EF4-FFF2-40B4-BE49-F238E27FC236}">
                <a16:creationId xmlns:a16="http://schemas.microsoft.com/office/drawing/2014/main" id="{2F1639BD-7153-4247-A05A-FC10654FF08B}"/>
              </a:ext>
            </a:extLst>
          </p:cNvPr>
          <p:cNvGrpSpPr>
            <a:grpSpLocks/>
          </p:cNvGrpSpPr>
          <p:nvPr/>
        </p:nvGrpSpPr>
        <p:grpSpPr bwMode="auto">
          <a:xfrm>
            <a:off x="1698820" y="3161563"/>
            <a:ext cx="1777791" cy="342799"/>
            <a:chOff x="467932" y="3914400"/>
            <a:chExt cx="2909888" cy="576263"/>
          </a:xfrm>
        </p:grpSpPr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1FEFEE82-7C68-4B69-8999-63B96B4B5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1FD0099A-86E2-45B7-AB1E-8DF228B7D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群組 106">
            <a:extLst>
              <a:ext uri="{FF2B5EF4-FFF2-40B4-BE49-F238E27FC236}">
                <a16:creationId xmlns:a16="http://schemas.microsoft.com/office/drawing/2014/main" id="{8B0304B9-FB2E-4EB2-A356-0AB899C34C6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927957" y="3788562"/>
            <a:ext cx="1602731" cy="342799"/>
            <a:chOff x="467932" y="3914400"/>
            <a:chExt cx="2909888" cy="576263"/>
          </a:xfrm>
        </p:grpSpPr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3CAA2EE8-1E52-4400-92A6-91612A7803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AE1F58B5-3CB3-4F7A-BC9B-A700BAE49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EEDF636-8520-45C3-BCC8-AD638C09E6EA}"/>
              </a:ext>
            </a:extLst>
          </p:cNvPr>
          <p:cNvSpPr/>
          <p:nvPr/>
        </p:nvSpPr>
        <p:spPr>
          <a:xfrm>
            <a:off x="3569045" y="1834305"/>
            <a:ext cx="467836" cy="4114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C350D12-16D7-4AFF-ACE6-832163EA2069}"/>
              </a:ext>
            </a:extLst>
          </p:cNvPr>
          <p:cNvSpPr txBox="1"/>
          <p:nvPr/>
        </p:nvSpPr>
        <p:spPr>
          <a:xfrm>
            <a:off x="7920294" y="1889992"/>
            <a:ext cx="212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TW" dirty="0"/>
              <a:t>AY  L AH V  Y UW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75ED8ED-1316-4B73-A875-BCF75A83A6E6}"/>
              </a:ext>
            </a:extLst>
          </p:cNvPr>
          <p:cNvSpPr txBox="1"/>
          <p:nvPr/>
        </p:nvSpPr>
        <p:spPr>
          <a:xfrm>
            <a:off x="7761544" y="2370971"/>
            <a:ext cx="212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 UH D  B AY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70968C9-2E5F-4911-9593-099C3133420D}"/>
              </a:ext>
            </a:extLst>
          </p:cNvPr>
          <p:cNvSpPr txBox="1"/>
          <p:nvPr/>
        </p:nvSpPr>
        <p:spPr>
          <a:xfrm>
            <a:off x="7819749" y="2873186"/>
            <a:ext cx="212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HH AW  AA R  Y UW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BDB7EF7-ADB4-4C08-9836-656A43027B6E}"/>
              </a:ext>
            </a:extLst>
          </p:cNvPr>
          <p:cNvSpPr txBox="1"/>
          <p:nvPr/>
        </p:nvSpPr>
        <p:spPr>
          <a:xfrm>
            <a:off x="7879439" y="3904951"/>
            <a:ext cx="212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 AY W AA N</a:t>
            </a:r>
            <a:endParaRPr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B472CBD-1F72-4D8B-BD5D-E518EA92EAB2}"/>
              </a:ext>
            </a:extLst>
          </p:cNvPr>
          <p:cNvSpPr/>
          <p:nvPr/>
        </p:nvSpPr>
        <p:spPr>
          <a:xfrm>
            <a:off x="3771791" y="1654816"/>
            <a:ext cx="2535631" cy="27732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191637B-EE3E-4BDD-A825-FB79A16C25A5}"/>
              </a:ext>
            </a:extLst>
          </p:cNvPr>
          <p:cNvSpPr/>
          <p:nvPr/>
        </p:nvSpPr>
        <p:spPr>
          <a:xfrm>
            <a:off x="7703341" y="1689286"/>
            <a:ext cx="2243383" cy="27732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7004620-E29A-4BDB-B1A6-922087173C69}"/>
              </a:ext>
            </a:extLst>
          </p:cNvPr>
          <p:cNvSpPr txBox="1"/>
          <p:nvPr/>
        </p:nvSpPr>
        <p:spPr>
          <a:xfrm>
            <a:off x="8402718" y="3450331"/>
            <a:ext cx="14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TW" dirty="0"/>
              <a:t>AY M  F AY N</a:t>
            </a:r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0BA1DF44-52B2-40E7-9E8D-909713D2BB1B}"/>
              </a:ext>
            </a:extLst>
          </p:cNvPr>
          <p:cNvSpPr/>
          <p:nvPr/>
        </p:nvSpPr>
        <p:spPr>
          <a:xfrm>
            <a:off x="3560391" y="2440543"/>
            <a:ext cx="467836" cy="4114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4A492D38-93E4-4611-B5AF-CB290CF5E07D}"/>
              </a:ext>
            </a:extLst>
          </p:cNvPr>
          <p:cNvSpPr/>
          <p:nvPr/>
        </p:nvSpPr>
        <p:spPr>
          <a:xfrm>
            <a:off x="3564412" y="3092925"/>
            <a:ext cx="467836" cy="4114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B1B7150D-81D3-4BB4-941F-9E30D3AB6F7C}"/>
              </a:ext>
            </a:extLst>
          </p:cNvPr>
          <p:cNvSpPr/>
          <p:nvPr/>
        </p:nvSpPr>
        <p:spPr>
          <a:xfrm>
            <a:off x="3554515" y="3765540"/>
            <a:ext cx="467836" cy="4114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854F461-1118-4C41-9ABE-A6A907F8402B}"/>
              </a:ext>
            </a:extLst>
          </p:cNvPr>
          <p:cNvSpPr txBox="1"/>
          <p:nvPr/>
        </p:nvSpPr>
        <p:spPr>
          <a:xfrm>
            <a:off x="6211131" y="3532741"/>
            <a:ext cx="1413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0000FF"/>
                </a:solidFill>
              </a:rPr>
              <a:t>GAN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C14A01A1-80D8-4D2A-83ED-99DC361A8DB8}"/>
              </a:ext>
            </a:extLst>
          </p:cNvPr>
          <p:cNvSpPr/>
          <p:nvPr/>
        </p:nvSpPr>
        <p:spPr>
          <a:xfrm>
            <a:off x="6410588" y="2622588"/>
            <a:ext cx="1104965" cy="470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AA7E6BB9-8FC5-403C-B1AD-6E3A953E5B47}"/>
              </a:ext>
            </a:extLst>
          </p:cNvPr>
          <p:cNvSpPr/>
          <p:nvPr/>
        </p:nvSpPr>
        <p:spPr>
          <a:xfrm flipH="1">
            <a:off x="6366914" y="3123115"/>
            <a:ext cx="1148638" cy="454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8" name="圖片 4" descr="thinking_computer1.gif">
            <a:extLst>
              <a:ext uri="{FF2B5EF4-FFF2-40B4-BE49-F238E27FC236}">
                <a16:creationId xmlns:a16="http://schemas.microsoft.com/office/drawing/2014/main" id="{9FB160C5-773F-4482-9EB5-089B3E3772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372" y="5131936"/>
            <a:ext cx="1052181" cy="156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想法泡泡: 雲朵 48">
            <a:extLst>
              <a:ext uri="{FF2B5EF4-FFF2-40B4-BE49-F238E27FC236}">
                <a16:creationId xmlns:a16="http://schemas.microsoft.com/office/drawing/2014/main" id="{2AB51163-60ED-4022-AD60-0ABF02B9051E}"/>
              </a:ext>
            </a:extLst>
          </p:cNvPr>
          <p:cNvSpPr/>
          <p:nvPr/>
        </p:nvSpPr>
        <p:spPr>
          <a:xfrm>
            <a:off x="3151123" y="5422848"/>
            <a:ext cx="2973449" cy="1096523"/>
          </a:xfrm>
          <a:prstGeom prst="cloudCallout">
            <a:avLst>
              <a:gd name="adj1" fmla="val 60418"/>
              <a:gd name="adj2" fmla="val -1047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82C35F5-1D3E-4A3D-8054-C547E389BFB7}"/>
              </a:ext>
            </a:extLst>
          </p:cNvPr>
          <p:cNvSpPr txBox="1"/>
          <p:nvPr/>
        </p:nvSpPr>
        <p:spPr>
          <a:xfrm>
            <a:off x="4789038" y="5794635"/>
            <a:ext cx="67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“AY”</a:t>
            </a:r>
            <a:endParaRPr lang="zh-TW" alt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C0F0071-7DD0-45C0-918C-9ED804C0EFF8}"/>
              </a:ext>
            </a:extLst>
          </p:cNvPr>
          <p:cNvSpPr txBox="1"/>
          <p:nvPr/>
        </p:nvSpPr>
        <p:spPr>
          <a:xfrm>
            <a:off x="4253073" y="5786786"/>
            <a:ext cx="67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=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9DF872-8B21-45F8-B4CA-FC6F71BDEF70}"/>
              </a:ext>
            </a:extLst>
          </p:cNvPr>
          <p:cNvSpPr txBox="1"/>
          <p:nvPr/>
        </p:nvSpPr>
        <p:spPr>
          <a:xfrm>
            <a:off x="2440834" y="4510584"/>
            <a:ext cx="3411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Phone-level Acoustic </a:t>
            </a:r>
          </a:p>
          <a:p>
            <a:pPr algn="ctr"/>
            <a:r>
              <a:rPr lang="en-US" altLang="zh-TW" sz="2400" b="1" i="1" u="sng" dirty="0"/>
              <a:t>Pattern Discovery</a:t>
            </a:r>
            <a:endParaRPr lang="zh-TW" altLang="en-US" sz="2400" b="1" i="1" u="sng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E115D81-D715-46C3-BBD6-895AFB0D52A1}"/>
              </a:ext>
            </a:extLst>
          </p:cNvPr>
          <p:cNvSpPr txBox="1"/>
          <p:nvPr/>
        </p:nvSpPr>
        <p:spPr>
          <a:xfrm>
            <a:off x="3968100" y="5697313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p</a:t>
            </a:r>
            <a:r>
              <a:rPr lang="en-US" altLang="zh-TW" sz="2400" baseline="-25000" dirty="0">
                <a:solidFill>
                  <a:srgbClr val="0000FF"/>
                </a:solidFill>
              </a:rPr>
              <a:t>1</a:t>
            </a:r>
            <a:endParaRPr lang="zh-TW" alt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F2C173FF-2825-4EE9-B4E7-D4CF50E5111A}"/>
              </a:ext>
            </a:extLst>
          </p:cNvPr>
          <p:cNvSpPr txBox="1"/>
          <p:nvPr/>
        </p:nvSpPr>
        <p:spPr>
          <a:xfrm>
            <a:off x="4041088" y="2397041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p</a:t>
            </a:r>
            <a:r>
              <a:rPr lang="en-US" altLang="zh-TW" sz="2400" baseline="-25000" dirty="0">
                <a:solidFill>
                  <a:srgbClr val="0000FF"/>
                </a:solidFill>
              </a:rPr>
              <a:t>1</a:t>
            </a:r>
            <a:endParaRPr lang="zh-TW" alt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C4E7FA4-2FAE-4DF2-A2C9-E767B6AB6AC6}"/>
              </a:ext>
            </a:extLst>
          </p:cNvPr>
          <p:cNvSpPr txBox="1"/>
          <p:nvPr/>
        </p:nvSpPr>
        <p:spPr>
          <a:xfrm>
            <a:off x="4483213" y="2397041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3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DC88CFA-2B3E-42C3-B843-5F26B3109E4C}"/>
              </a:ext>
            </a:extLst>
          </p:cNvPr>
          <p:cNvSpPr txBox="1"/>
          <p:nvPr/>
        </p:nvSpPr>
        <p:spPr>
          <a:xfrm>
            <a:off x="4925338" y="2397041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p</a:t>
            </a:r>
            <a:r>
              <a:rPr lang="en-US" altLang="zh-TW" sz="2400" baseline="-25000" dirty="0">
                <a:solidFill>
                  <a:srgbClr val="00B050"/>
                </a:solidFill>
              </a:rPr>
              <a:t>2</a:t>
            </a:r>
            <a:endParaRPr lang="zh-TW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EAF6324-91FB-4C0A-8C69-793AFC685985}"/>
              </a:ext>
            </a:extLst>
          </p:cNvPr>
          <p:cNvSpPr txBox="1"/>
          <p:nvPr/>
        </p:nvSpPr>
        <p:spPr>
          <a:xfrm>
            <a:off x="4033608" y="3045389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p</a:t>
            </a:r>
            <a:r>
              <a:rPr lang="en-US" altLang="zh-TW" sz="2400" baseline="-25000" dirty="0">
                <a:solidFill>
                  <a:srgbClr val="0000FF"/>
                </a:solidFill>
              </a:rPr>
              <a:t>1</a:t>
            </a:r>
            <a:endParaRPr lang="zh-TW" alt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B8BF25FA-75E4-4CF3-B61B-5A955FE196AA}"/>
              </a:ext>
            </a:extLst>
          </p:cNvPr>
          <p:cNvSpPr txBox="1"/>
          <p:nvPr/>
        </p:nvSpPr>
        <p:spPr>
          <a:xfrm>
            <a:off x="4473349" y="3045389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</a:rPr>
              <a:t>p</a:t>
            </a:r>
            <a:r>
              <a:rPr lang="en-US" altLang="zh-TW" sz="2400" baseline="-25000" dirty="0">
                <a:solidFill>
                  <a:srgbClr val="FFC000"/>
                </a:solidFill>
              </a:rPr>
              <a:t>4</a:t>
            </a:r>
            <a:endParaRPr lang="zh-TW" altLang="en-US" sz="2400" baseline="-25000" dirty="0">
              <a:solidFill>
                <a:srgbClr val="FFC000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443843C-4ADC-459C-81F5-525A0C0B571B}"/>
              </a:ext>
            </a:extLst>
          </p:cNvPr>
          <p:cNvSpPr txBox="1"/>
          <p:nvPr/>
        </p:nvSpPr>
        <p:spPr>
          <a:xfrm>
            <a:off x="4913090" y="3045389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3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403C934B-BBD9-460D-832B-7BC62F453C97}"/>
              </a:ext>
            </a:extLst>
          </p:cNvPr>
          <p:cNvSpPr txBox="1"/>
          <p:nvPr/>
        </p:nvSpPr>
        <p:spPr>
          <a:xfrm>
            <a:off x="5352831" y="3045389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</a:t>
            </a:r>
            <a:r>
              <a:rPr lang="en-US" altLang="zh-TW" sz="2400" baseline="-25000" dirty="0"/>
              <a:t>5</a:t>
            </a:r>
            <a:endParaRPr lang="zh-TW" altLang="en-US" sz="2400" baseline="-25000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4535CE6-0A2E-45E6-8A0F-738F6B6D493F}"/>
              </a:ext>
            </a:extLst>
          </p:cNvPr>
          <p:cNvSpPr txBox="1"/>
          <p:nvPr/>
        </p:nvSpPr>
        <p:spPr>
          <a:xfrm>
            <a:off x="5792573" y="3045389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</a:t>
            </a:r>
            <a:r>
              <a:rPr lang="en-US" altLang="zh-TW" sz="2400" baseline="-25000" dirty="0"/>
              <a:t>5</a:t>
            </a:r>
            <a:endParaRPr lang="zh-TW" altLang="en-US" sz="2400" baseline="-250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F2CED55F-ED6A-4B7D-98DC-10FBD063C874}"/>
              </a:ext>
            </a:extLst>
          </p:cNvPr>
          <p:cNvSpPr txBox="1"/>
          <p:nvPr/>
        </p:nvSpPr>
        <p:spPr>
          <a:xfrm>
            <a:off x="4046308" y="3719441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p</a:t>
            </a:r>
            <a:r>
              <a:rPr lang="en-US" altLang="zh-TW" sz="2400" baseline="-25000" dirty="0">
                <a:solidFill>
                  <a:srgbClr val="0000FF"/>
                </a:solidFill>
              </a:rPr>
              <a:t>1</a:t>
            </a:r>
            <a:endParaRPr lang="zh-TW" alt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038F78D1-B05B-4E37-BF8F-3CF9723A2B4A}"/>
              </a:ext>
            </a:extLst>
          </p:cNvPr>
          <p:cNvSpPr txBox="1"/>
          <p:nvPr/>
        </p:nvSpPr>
        <p:spPr>
          <a:xfrm>
            <a:off x="4488151" y="3719441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</a:t>
            </a:r>
            <a:r>
              <a:rPr lang="en-US" altLang="zh-TW" sz="2400" baseline="-25000" dirty="0"/>
              <a:t>5</a:t>
            </a:r>
            <a:endParaRPr lang="zh-TW" altLang="en-US" sz="2400" baseline="-25000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974D404E-2D99-48B0-B253-FB0F1F29C500}"/>
              </a:ext>
            </a:extLst>
          </p:cNvPr>
          <p:cNvSpPr txBox="1"/>
          <p:nvPr/>
        </p:nvSpPr>
        <p:spPr>
          <a:xfrm>
            <a:off x="4929994" y="3719441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</a:rPr>
              <a:t>p</a:t>
            </a:r>
            <a:r>
              <a:rPr lang="en-US" altLang="zh-TW" sz="2400" baseline="-25000" dirty="0">
                <a:solidFill>
                  <a:srgbClr val="FFC000"/>
                </a:solidFill>
              </a:rPr>
              <a:t>4</a:t>
            </a:r>
            <a:endParaRPr lang="zh-TW" altLang="en-US" sz="2400" baseline="-25000" dirty="0">
              <a:solidFill>
                <a:srgbClr val="FFC000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0FD2A414-2F54-46B8-9470-54EC67E21198}"/>
              </a:ext>
            </a:extLst>
          </p:cNvPr>
          <p:cNvSpPr txBox="1"/>
          <p:nvPr/>
        </p:nvSpPr>
        <p:spPr>
          <a:xfrm>
            <a:off x="5371838" y="3719441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3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758A9C3-7C8E-42D0-9943-ECA05FBFC78F}"/>
              </a:ext>
            </a:extLst>
          </p:cNvPr>
          <p:cNvSpPr txBox="1"/>
          <p:nvPr/>
        </p:nvSpPr>
        <p:spPr>
          <a:xfrm>
            <a:off x="4031505" y="1778601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p</a:t>
            </a:r>
            <a:r>
              <a:rPr lang="en-US" altLang="zh-TW" sz="2400" baseline="-25000" dirty="0">
                <a:solidFill>
                  <a:srgbClr val="0000FF"/>
                </a:solidFill>
              </a:rPr>
              <a:t>1</a:t>
            </a:r>
            <a:endParaRPr lang="zh-TW" alt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686F152-CCAE-40D7-8006-71AE33F4237B}"/>
              </a:ext>
            </a:extLst>
          </p:cNvPr>
          <p:cNvSpPr txBox="1"/>
          <p:nvPr/>
        </p:nvSpPr>
        <p:spPr>
          <a:xfrm>
            <a:off x="4473348" y="1778601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p</a:t>
            </a:r>
            <a:r>
              <a:rPr lang="en-US" altLang="zh-TW" sz="2400" baseline="-25000" dirty="0">
                <a:solidFill>
                  <a:srgbClr val="00B050"/>
                </a:solidFill>
              </a:rPr>
              <a:t>2</a:t>
            </a:r>
            <a:endParaRPr lang="zh-TW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0D00E83B-23DA-44B3-AA56-BB257EB49B14}"/>
              </a:ext>
            </a:extLst>
          </p:cNvPr>
          <p:cNvSpPr txBox="1"/>
          <p:nvPr/>
        </p:nvSpPr>
        <p:spPr>
          <a:xfrm>
            <a:off x="4915191" y="1778601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3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6E3A5B0-4AE1-43A0-8DED-FD746C09F0E0}"/>
              </a:ext>
            </a:extLst>
          </p:cNvPr>
          <p:cNvSpPr txBox="1"/>
          <p:nvPr/>
        </p:nvSpPr>
        <p:spPr>
          <a:xfrm>
            <a:off x="5357035" y="1778601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</a:rPr>
              <a:t>p</a:t>
            </a:r>
            <a:r>
              <a:rPr lang="en-US" altLang="zh-TW" sz="2400" baseline="-25000" dirty="0">
                <a:solidFill>
                  <a:srgbClr val="FFC000"/>
                </a:solidFill>
              </a:rPr>
              <a:t>4</a:t>
            </a:r>
            <a:endParaRPr lang="zh-TW" altLang="en-US" sz="2400" baseline="-25000" dirty="0">
              <a:solidFill>
                <a:srgbClr val="FFC000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C8F21B6-EC56-4FCC-923A-A3037E1821A5}"/>
              </a:ext>
            </a:extLst>
          </p:cNvPr>
          <p:cNvSpPr txBox="1"/>
          <p:nvPr/>
        </p:nvSpPr>
        <p:spPr>
          <a:xfrm>
            <a:off x="7032860" y="4482097"/>
            <a:ext cx="3411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Phoneme sequences </a:t>
            </a:r>
          </a:p>
          <a:p>
            <a:pPr algn="ctr"/>
            <a:r>
              <a:rPr lang="en-US" altLang="zh-TW" sz="2400" b="1" i="1" u="sng" dirty="0"/>
              <a:t>from Text</a:t>
            </a:r>
            <a:endParaRPr lang="zh-TW" altLang="en-US" sz="2400" b="1" i="1" u="sng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AC5F6C6-E90F-4A2F-ADAE-56AF2A2531B1}"/>
              </a:ext>
            </a:extLst>
          </p:cNvPr>
          <p:cNvSpPr/>
          <p:nvPr/>
        </p:nvSpPr>
        <p:spPr>
          <a:xfrm>
            <a:off x="7920294" y="5553463"/>
            <a:ext cx="2682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[Liu, et al., INTERSPEECH, 2018]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60895A0-5522-4E88-B4C5-4E9D9AD6DE1E}"/>
              </a:ext>
            </a:extLst>
          </p:cNvPr>
          <p:cNvSpPr/>
          <p:nvPr/>
        </p:nvSpPr>
        <p:spPr>
          <a:xfrm>
            <a:off x="7920294" y="6196205"/>
            <a:ext cx="2682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[Chen, et al., </a:t>
            </a:r>
            <a:r>
              <a:rPr lang="en-US" altLang="zh-TW" dirty="0" err="1">
                <a:solidFill>
                  <a:srgbClr val="0000FF"/>
                </a:solidFill>
                <a:latin typeface="Lucida Grande"/>
              </a:rPr>
              <a:t>arXiv</a:t>
            </a:r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, 2018]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05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5" grpId="0"/>
      <p:bldP spid="36" grpId="0"/>
      <p:bldP spid="37" grpId="0"/>
      <p:bldP spid="38" grpId="0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/>
      <p:bldP spid="46" grpId="0" animBg="1"/>
      <p:bldP spid="47" grpId="0" animBg="1"/>
      <p:bldP spid="49" grpId="0" animBg="1"/>
      <p:bldP spid="51" grpId="0"/>
      <p:bldP spid="52" grpId="0"/>
      <p:bldP spid="3" grpId="0"/>
      <p:bldP spid="57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5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DCABEF-EA88-4B9E-8F56-67430812C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5650" y="441325"/>
            <a:ext cx="7886700" cy="4351338"/>
          </a:xfrm>
        </p:spPr>
        <p:txBody>
          <a:bodyPr/>
          <a:lstStyle/>
          <a:p>
            <a:r>
              <a:rPr lang="en-US" altLang="zh-TW" dirty="0"/>
              <a:t>Phoneme recognition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B44C38-4517-412A-87E3-FE2B7FD25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6" y="1335305"/>
            <a:ext cx="6105525" cy="38862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7FCD7CC-30EF-4CF8-BCE9-1B86F566046C}"/>
              </a:ext>
            </a:extLst>
          </p:cNvPr>
          <p:cNvSpPr txBox="1"/>
          <p:nvPr/>
        </p:nvSpPr>
        <p:spPr>
          <a:xfrm>
            <a:off x="5320393" y="1768137"/>
            <a:ext cx="2017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F0"/>
                </a:solidFill>
              </a:rPr>
              <a:t>supervised</a:t>
            </a:r>
            <a:endParaRPr lang="zh-TW" altLang="en-US" sz="2400" dirty="0">
              <a:solidFill>
                <a:srgbClr val="00B0F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275EDD-6052-48A6-A868-28A6264AF18B}"/>
              </a:ext>
            </a:extLst>
          </p:cNvPr>
          <p:cNvSpPr txBox="1"/>
          <p:nvPr/>
        </p:nvSpPr>
        <p:spPr>
          <a:xfrm>
            <a:off x="4971599" y="3498999"/>
            <a:ext cx="4105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Unsupervised (WGAN-GP)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6710097-22C1-4FBD-B5E9-BED18FF23565}"/>
              </a:ext>
            </a:extLst>
          </p:cNvPr>
          <p:cNvSpPr txBox="1"/>
          <p:nvPr/>
        </p:nvSpPr>
        <p:spPr>
          <a:xfrm>
            <a:off x="5193393" y="2896696"/>
            <a:ext cx="443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Unsupervised (Gumbel-</a:t>
            </a:r>
            <a:r>
              <a:rPr lang="en-US" altLang="zh-TW" sz="2400" dirty="0" err="1">
                <a:solidFill>
                  <a:srgbClr val="FF0000"/>
                </a:solidFill>
              </a:rPr>
              <a:t>softmax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B73A18D-913E-4BC0-BA20-D9E6F651A0CD}"/>
              </a:ext>
            </a:extLst>
          </p:cNvPr>
          <p:cNvSpPr txBox="1"/>
          <p:nvPr/>
        </p:nvSpPr>
        <p:spPr>
          <a:xfrm>
            <a:off x="2251075" y="816767"/>
            <a:ext cx="524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(using oracle phoneme boundaries)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7AAB34-859F-4B3F-B15B-DB3F4C60730C}"/>
              </a:ext>
            </a:extLst>
          </p:cNvPr>
          <p:cNvSpPr/>
          <p:nvPr/>
        </p:nvSpPr>
        <p:spPr>
          <a:xfrm>
            <a:off x="5447140" y="507752"/>
            <a:ext cx="3682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[Liu, et al., INTERSPEECH, 2018]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ED53ECD-5BFA-42DB-82E2-5218ECA0CE54}"/>
              </a:ext>
            </a:extLst>
          </p:cNvPr>
          <p:cNvSpPr txBox="1"/>
          <p:nvPr/>
        </p:nvSpPr>
        <p:spPr>
          <a:xfrm>
            <a:off x="8506279" y="1973569"/>
            <a:ext cx="1865992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Audio: TIMIT</a:t>
            </a:r>
          </a:p>
          <a:p>
            <a:r>
              <a:rPr lang="en-US" altLang="zh-TW" sz="2400" dirty="0"/>
              <a:t>Text: WMT</a:t>
            </a:r>
            <a:endParaRPr lang="zh-TW" altLang="en-US" sz="2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4B07B3ED-D8AE-4786-8731-ACE3C4D0B216}"/>
              </a:ext>
            </a:extLst>
          </p:cNvPr>
          <p:cNvCxnSpPr/>
          <p:nvPr/>
        </p:nvCxnSpPr>
        <p:spPr>
          <a:xfrm flipV="1">
            <a:off x="1445342" y="5419658"/>
            <a:ext cx="93013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FE3E2E0F-5A5C-4AFA-AE73-DE6850900862}"/>
              </a:ext>
            </a:extLst>
          </p:cNvPr>
          <p:cNvSpPr txBox="1">
            <a:spLocks/>
          </p:cNvSpPr>
          <p:nvPr/>
        </p:nvSpPr>
        <p:spPr>
          <a:xfrm>
            <a:off x="2025650" y="5524890"/>
            <a:ext cx="7886700" cy="1431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Word recognition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300B5AF-A6A7-4D66-995A-B658144E73F1}"/>
              </a:ext>
            </a:extLst>
          </p:cNvPr>
          <p:cNvSpPr txBox="1"/>
          <p:nvPr/>
        </p:nvSpPr>
        <p:spPr>
          <a:xfrm>
            <a:off x="2251075" y="5974357"/>
            <a:ext cx="524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Achieved 23.7% accuracy 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27C9D5A-4A0F-47EE-BDA2-9C1848ECB0D4}"/>
              </a:ext>
            </a:extLst>
          </p:cNvPr>
          <p:cNvSpPr txBox="1"/>
          <p:nvPr/>
        </p:nvSpPr>
        <p:spPr>
          <a:xfrm>
            <a:off x="7887379" y="5631156"/>
            <a:ext cx="2484893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Audio: </a:t>
            </a:r>
            <a:r>
              <a:rPr lang="en-US" altLang="zh-TW" sz="2400" dirty="0" err="1"/>
              <a:t>Librispeech</a:t>
            </a:r>
            <a:endParaRPr lang="en-US" altLang="zh-TW" sz="2400" dirty="0"/>
          </a:p>
          <a:p>
            <a:r>
              <a:rPr lang="en-US" altLang="zh-TW" sz="2400" dirty="0"/>
              <a:t>Text: SWC</a:t>
            </a:r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86AD31F-C857-4BA2-A6BB-10F0536280A9}"/>
              </a:ext>
            </a:extLst>
          </p:cNvPr>
          <p:cNvSpPr/>
          <p:nvPr/>
        </p:nvSpPr>
        <p:spPr>
          <a:xfrm>
            <a:off x="4873625" y="5596183"/>
            <a:ext cx="27458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[Chung, et al., NIPS, 2018]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737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64579-D2C3-2347-B854-2E6F4104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Data Science Center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FAF4A-AC23-C540-ABA7-A5E720959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What You Will Learn Today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GANs Applications for Vision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GANs Applications for NLP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GANs Application for Speech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Reproduction of Some Models</a:t>
            </a:r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What You Will Practice Today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Realistic Image Generation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Image to Image Translation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Password Cracking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Text to Speech 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1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Sequence-to-sequence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Chat-bot as example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495214" y="4260583"/>
            <a:ext cx="1295679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8539640" y="4274186"/>
            <a:ext cx="1497496" cy="8083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cxnSpLocks/>
            <a:endCxn id="4" idx="2"/>
          </p:cNvCxnSpPr>
          <p:nvPr/>
        </p:nvCxnSpPr>
        <p:spPr>
          <a:xfrm flipV="1">
            <a:off x="7143053" y="5068965"/>
            <a:ext cx="0" cy="653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805866" y="5646516"/>
            <a:ext cx="267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sentence c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451618" y="2891872"/>
            <a:ext cx="1740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sentence x</a:t>
            </a:r>
            <a:endParaRPr lang="zh-TW" altLang="en-US" sz="2400" dirty="0"/>
          </a:p>
        </p:txBody>
      </p:sp>
      <p:cxnSp>
        <p:nvCxnSpPr>
          <p:cNvPr id="11" name="直線單箭頭接點 10"/>
          <p:cNvCxnSpPr>
            <a:cxnSpLocks/>
          </p:cNvCxnSpPr>
          <p:nvPr/>
        </p:nvCxnSpPr>
        <p:spPr>
          <a:xfrm flipV="1">
            <a:off x="9288388" y="3667651"/>
            <a:ext cx="0" cy="5916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7842700" y="4678376"/>
            <a:ext cx="6969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D06BAAA6-ED4F-43FB-9E6A-8390A1F93280}"/>
              </a:ext>
            </a:extLst>
          </p:cNvPr>
          <p:cNvGrpSpPr/>
          <p:nvPr/>
        </p:nvGrpSpPr>
        <p:grpSpPr>
          <a:xfrm>
            <a:off x="2290010" y="4157705"/>
            <a:ext cx="3850228" cy="2493863"/>
            <a:chOff x="-287736" y="3399126"/>
            <a:chExt cx="3850228" cy="2493863"/>
          </a:xfrm>
        </p:grpSpPr>
        <p:sp>
          <p:nvSpPr>
            <p:cNvPr id="17" name="文字方塊 16"/>
            <p:cNvSpPr txBox="1"/>
            <p:nvPr/>
          </p:nvSpPr>
          <p:spPr>
            <a:xfrm>
              <a:off x="-287736" y="3399126"/>
              <a:ext cx="12272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Training data:</a:t>
              </a:r>
              <a:endParaRPr lang="zh-TW" altLang="en-US" sz="24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70537" y="4054910"/>
              <a:ext cx="2691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A: How are you ?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889444" y="4586990"/>
              <a:ext cx="1930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00FF"/>
                  </a:solidFill>
                </a:rPr>
                <a:t>B: I’m good.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1408106" y="3642844"/>
              <a:ext cx="749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1408106" y="5287506"/>
              <a:ext cx="749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5805867" y="6031871"/>
            <a:ext cx="267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How are you 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8356854" y="1881975"/>
            <a:ext cx="193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I’m good.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1" name="箭號: 上-下雙向 30"/>
          <p:cNvSpPr/>
          <p:nvPr/>
        </p:nvSpPr>
        <p:spPr>
          <a:xfrm>
            <a:off x="9127611" y="2371904"/>
            <a:ext cx="321555" cy="580646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3FD1B9-F362-46A3-B389-7BFE027B623B}"/>
              </a:ext>
            </a:extLst>
          </p:cNvPr>
          <p:cNvSpPr/>
          <p:nvPr/>
        </p:nvSpPr>
        <p:spPr>
          <a:xfrm>
            <a:off x="6272543" y="4115107"/>
            <a:ext cx="3880055" cy="11785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606D3B8-14BB-406C-AEB0-0975C0D55938}"/>
              </a:ext>
            </a:extLst>
          </p:cNvPr>
          <p:cNvSpPr txBox="1"/>
          <p:nvPr/>
        </p:nvSpPr>
        <p:spPr>
          <a:xfrm>
            <a:off x="8402414" y="5320490"/>
            <a:ext cx="176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b="1" i="1" u="sng" dirty="0"/>
              <a:t>Seq2seq</a:t>
            </a:r>
            <a:endParaRPr lang="zh-TW" altLang="en-US" sz="2400" b="1" i="1" u="sng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53F7F1F-3462-4894-BD06-8911759DE36F}"/>
              </a:ext>
            </a:extLst>
          </p:cNvPr>
          <p:cNvSpPr txBox="1"/>
          <p:nvPr/>
        </p:nvSpPr>
        <p:spPr>
          <a:xfrm>
            <a:off x="2159237" y="2367193"/>
            <a:ext cx="174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2367ED9-B89E-4D53-B9EB-C7DC94788386}"/>
              </a:ext>
            </a:extLst>
          </p:cNvPr>
          <p:cNvSpPr txBox="1"/>
          <p:nvPr/>
        </p:nvSpPr>
        <p:spPr>
          <a:xfrm>
            <a:off x="4233048" y="2383002"/>
            <a:ext cx="174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Not bad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2231DE8-76FA-4389-8D85-154CD4CC5D6D}"/>
              </a:ext>
            </a:extLst>
          </p:cNvPr>
          <p:cNvSpPr txBox="1"/>
          <p:nvPr/>
        </p:nvSpPr>
        <p:spPr>
          <a:xfrm>
            <a:off x="6026687" y="2395058"/>
            <a:ext cx="174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I’m John.</a:t>
            </a:r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7B6DED1-AA65-45FF-B950-DD4AA94EF493}"/>
              </a:ext>
            </a:extLst>
          </p:cNvPr>
          <p:cNvSpPr txBox="1"/>
          <p:nvPr/>
        </p:nvSpPr>
        <p:spPr>
          <a:xfrm>
            <a:off x="6971059" y="1558075"/>
            <a:ext cx="1740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Maximize likelihood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1C0E2C1F-BA38-4F21-9DA3-41343BA6736D}"/>
              </a:ext>
            </a:extLst>
          </p:cNvPr>
          <p:cNvCxnSpPr>
            <a:cxnSpLocks/>
          </p:cNvCxnSpPr>
          <p:nvPr/>
        </p:nvCxnSpPr>
        <p:spPr>
          <a:xfrm flipH="1" flipV="1">
            <a:off x="8356856" y="2343639"/>
            <a:ext cx="770755" cy="321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6681307-F991-44F6-8076-A77F021B35DA}"/>
              </a:ext>
            </a:extLst>
          </p:cNvPr>
          <p:cNvSpPr txBox="1"/>
          <p:nvPr/>
        </p:nvSpPr>
        <p:spPr>
          <a:xfrm>
            <a:off x="1809294" y="3368148"/>
            <a:ext cx="2370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Criterion</a:t>
            </a:r>
            <a:endParaRPr lang="zh-TW" altLang="en-US" sz="24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041C96D-008C-4B6B-85F2-C5A5C0565580}"/>
              </a:ext>
            </a:extLst>
          </p:cNvPr>
          <p:cNvSpPr txBox="1"/>
          <p:nvPr/>
        </p:nvSpPr>
        <p:spPr>
          <a:xfrm>
            <a:off x="1897562" y="2884130"/>
            <a:ext cx="226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Human</a:t>
            </a:r>
            <a:endParaRPr lang="zh-TW" altLang="en-US" sz="2400" dirty="0"/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E99443BB-D7A2-4C9B-BEBC-47B37710C9CF}"/>
              </a:ext>
            </a:extLst>
          </p:cNvPr>
          <p:cNvCxnSpPr>
            <a:cxnSpLocks/>
          </p:cNvCxnSpPr>
          <p:nvPr/>
        </p:nvCxnSpPr>
        <p:spPr>
          <a:xfrm>
            <a:off x="1770743" y="2875966"/>
            <a:ext cx="587828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3352F1A-E56D-40BC-B6CC-23E0D25E1B89}"/>
              </a:ext>
            </a:extLst>
          </p:cNvPr>
          <p:cNvCxnSpPr>
            <a:cxnSpLocks/>
          </p:cNvCxnSpPr>
          <p:nvPr/>
        </p:nvCxnSpPr>
        <p:spPr>
          <a:xfrm>
            <a:off x="1770743" y="3374846"/>
            <a:ext cx="587828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8D27A71E-B41B-4333-B5E8-D2C29C903A39}"/>
              </a:ext>
            </a:extLst>
          </p:cNvPr>
          <p:cNvCxnSpPr>
            <a:cxnSpLocks/>
          </p:cNvCxnSpPr>
          <p:nvPr/>
        </p:nvCxnSpPr>
        <p:spPr>
          <a:xfrm flipV="1">
            <a:off x="4206664" y="2379552"/>
            <a:ext cx="0" cy="14911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6D74A00E-BB68-4BE0-8339-3BBA57951C27}"/>
              </a:ext>
            </a:extLst>
          </p:cNvPr>
          <p:cNvCxnSpPr>
            <a:cxnSpLocks/>
          </p:cNvCxnSpPr>
          <p:nvPr/>
        </p:nvCxnSpPr>
        <p:spPr>
          <a:xfrm flipV="1">
            <a:off x="5973922" y="2357652"/>
            <a:ext cx="0" cy="14911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CCE9E589-0CAF-4DB2-942D-FB8A746C369C}"/>
              </a:ext>
            </a:extLst>
          </p:cNvPr>
          <p:cNvCxnSpPr>
            <a:cxnSpLocks/>
          </p:cNvCxnSpPr>
          <p:nvPr/>
        </p:nvCxnSpPr>
        <p:spPr>
          <a:xfrm>
            <a:off x="1756229" y="3870658"/>
            <a:ext cx="587828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144ED3D-1CF3-4F8C-9275-CBCC4D4FD19C}"/>
              </a:ext>
            </a:extLst>
          </p:cNvPr>
          <p:cNvSpPr txBox="1"/>
          <p:nvPr/>
        </p:nvSpPr>
        <p:spPr>
          <a:xfrm>
            <a:off x="4563080" y="2894582"/>
            <a:ext cx="113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better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32AE670-27B8-4A59-9987-C28769153265}"/>
              </a:ext>
            </a:extLst>
          </p:cNvPr>
          <p:cNvSpPr txBox="1"/>
          <p:nvPr/>
        </p:nvSpPr>
        <p:spPr>
          <a:xfrm>
            <a:off x="6333587" y="3368148"/>
            <a:ext cx="113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better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48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7" grpId="0"/>
      <p:bldP spid="28" grpId="0"/>
      <p:bldP spid="31" grpId="0" animBg="1"/>
      <p:bldP spid="30" grpId="0"/>
      <p:bldP spid="32" grpId="0"/>
      <p:bldP spid="33" grpId="0"/>
      <p:bldP spid="34" grpId="0"/>
      <p:bldP spid="37" grpId="0"/>
      <p:bldP spid="38" grpId="0"/>
      <p:bldP spid="51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930775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Machine obtains feedback from user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sz="2400" dirty="0"/>
          </a:p>
          <a:p>
            <a:r>
              <a:rPr lang="en-US" altLang="zh-TW" sz="2400" dirty="0"/>
              <a:t>Chat-bot learns to maximize the </a:t>
            </a:r>
            <a:r>
              <a:rPr lang="en-US" altLang="zh-TW" sz="2400" b="1" i="1" u="sng" dirty="0">
                <a:solidFill>
                  <a:srgbClr val="0000FF"/>
                </a:solidFill>
              </a:rPr>
              <a:t>expected reward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903" y="3408567"/>
            <a:ext cx="679810" cy="98079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792" y="2749753"/>
            <a:ext cx="1152525" cy="11049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456" y="2494462"/>
            <a:ext cx="1181100" cy="111442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555" y="4123991"/>
            <a:ext cx="1152525" cy="11049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995" y="4253679"/>
            <a:ext cx="1181100" cy="1114425"/>
          </a:xfrm>
          <a:prstGeom prst="rect">
            <a:avLst/>
          </a:prstGeom>
        </p:spPr>
      </p:pic>
      <p:sp>
        <p:nvSpPr>
          <p:cNvPr id="9" name="語音泡泡: 圓角矩形 8"/>
          <p:cNvSpPr/>
          <p:nvPr/>
        </p:nvSpPr>
        <p:spPr>
          <a:xfrm>
            <a:off x="3345191" y="2697367"/>
            <a:ext cx="1240339" cy="711200"/>
          </a:xfrm>
          <a:prstGeom prst="wedgeRoundRectCallout">
            <a:avLst>
              <a:gd name="adj1" fmla="val 85654"/>
              <a:gd name="adj2" fmla="val 2678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How are you?</a:t>
            </a:r>
            <a:endParaRPr lang="zh-TW" altLang="en-US" dirty="0"/>
          </a:p>
        </p:txBody>
      </p:sp>
      <p:sp>
        <p:nvSpPr>
          <p:cNvPr id="14" name="語音泡泡: 圓角矩形 13"/>
          <p:cNvSpPr/>
          <p:nvPr/>
        </p:nvSpPr>
        <p:spPr>
          <a:xfrm>
            <a:off x="3357469" y="3499053"/>
            <a:ext cx="1240339" cy="711200"/>
          </a:xfrm>
          <a:prstGeom prst="wedgeRoundRectCallout">
            <a:avLst>
              <a:gd name="adj1" fmla="val -62814"/>
              <a:gd name="adj2" fmla="val 53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Bye </a:t>
            </a:r>
            <a:r>
              <a:rPr lang="en-US" altLang="zh-TW" dirty="0" err="1"/>
              <a:t>bye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</a:t>
            </a:r>
            <a:endParaRPr lang="zh-TW" altLang="en-US" dirty="0"/>
          </a:p>
        </p:txBody>
      </p:sp>
      <p:sp>
        <p:nvSpPr>
          <p:cNvPr id="15" name="語音泡泡: 圓角矩形 14"/>
          <p:cNvSpPr/>
          <p:nvPr/>
        </p:nvSpPr>
        <p:spPr>
          <a:xfrm>
            <a:off x="3374739" y="4300739"/>
            <a:ext cx="1240339" cy="928152"/>
          </a:xfrm>
          <a:prstGeom prst="wedgeRoundRectCallout">
            <a:avLst>
              <a:gd name="adj1" fmla="val 85654"/>
              <a:gd name="adj2" fmla="val 2678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28" name="Picture 4" descr="「bad png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807" y="4345189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353" y="3317056"/>
            <a:ext cx="679810" cy="980794"/>
          </a:xfrm>
          <a:prstGeom prst="rect">
            <a:avLst/>
          </a:prstGeom>
        </p:spPr>
      </p:pic>
      <p:sp>
        <p:nvSpPr>
          <p:cNvPr id="19" name="語音泡泡: 圓角矩形 18"/>
          <p:cNvSpPr/>
          <p:nvPr/>
        </p:nvSpPr>
        <p:spPr>
          <a:xfrm>
            <a:off x="7072641" y="2605856"/>
            <a:ext cx="1240339" cy="711200"/>
          </a:xfrm>
          <a:prstGeom prst="wedgeRoundRectCallout">
            <a:avLst>
              <a:gd name="adj1" fmla="val 85654"/>
              <a:gd name="adj2" fmla="val 2678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Hello</a:t>
            </a:r>
            <a:endParaRPr lang="zh-TW" altLang="en-US" dirty="0"/>
          </a:p>
        </p:txBody>
      </p:sp>
      <p:sp>
        <p:nvSpPr>
          <p:cNvPr id="20" name="語音泡泡: 圓角矩形 19"/>
          <p:cNvSpPr/>
          <p:nvPr/>
        </p:nvSpPr>
        <p:spPr>
          <a:xfrm>
            <a:off x="7084919" y="3407542"/>
            <a:ext cx="1240339" cy="711200"/>
          </a:xfrm>
          <a:prstGeom prst="wedgeRoundRectCallout">
            <a:avLst>
              <a:gd name="adj1" fmla="val -62814"/>
              <a:gd name="adj2" fmla="val 53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Hi </a:t>
            </a:r>
            <a:r>
              <a:rPr lang="en-US" altLang="zh-TW" dirty="0">
                <a:sym typeface="Wingdings" panose="05000000000000000000" pitchFamily="2" charset="2"/>
              </a:rPr>
              <a:t></a:t>
            </a:r>
            <a:endParaRPr lang="zh-TW" altLang="en-US" dirty="0"/>
          </a:p>
        </p:txBody>
      </p:sp>
      <p:sp>
        <p:nvSpPr>
          <p:cNvPr id="21" name="語音泡泡: 圓角矩形 20"/>
          <p:cNvSpPr/>
          <p:nvPr/>
        </p:nvSpPr>
        <p:spPr>
          <a:xfrm>
            <a:off x="7102189" y="4209228"/>
            <a:ext cx="1240339" cy="928152"/>
          </a:xfrm>
          <a:prstGeom prst="wedgeRoundRectCallout">
            <a:avLst>
              <a:gd name="adj1" fmla="val 85654"/>
              <a:gd name="adj2" fmla="val 2678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26" name="Picture 2" descr="「good png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061" y="4253678"/>
            <a:ext cx="1104628" cy="88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3298609" y="5183390"/>
            <a:ext cx="133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-10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038337" y="5181831"/>
            <a:ext cx="133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22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10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Maximizing Expected Reward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154044" y="2948327"/>
            <a:ext cx="1883913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2400" dirty="0"/>
          </a:p>
        </p:txBody>
      </p:sp>
      <p:sp>
        <p:nvSpPr>
          <p:cNvPr id="5" name="矩形 4"/>
          <p:cNvSpPr/>
          <p:nvPr/>
        </p:nvSpPr>
        <p:spPr>
          <a:xfrm>
            <a:off x="5154044" y="4366235"/>
            <a:ext cx="1883913" cy="11774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Human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203677" y="3226910"/>
            <a:ext cx="263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sentence c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743307" y="3306235"/>
            <a:ext cx="305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response sentence x</a:t>
            </a:r>
            <a:endParaRPr lang="zh-TW" altLang="en-US" sz="2400" dirty="0"/>
          </a:p>
        </p:txBody>
      </p:sp>
      <p:sp>
        <p:nvSpPr>
          <p:cNvPr id="8" name="箭號: 向右 7"/>
          <p:cNvSpPr/>
          <p:nvPr/>
        </p:nvSpPr>
        <p:spPr>
          <a:xfrm>
            <a:off x="4481827" y="3273582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/>
          <p:cNvSpPr/>
          <p:nvPr/>
        </p:nvSpPr>
        <p:spPr>
          <a:xfrm>
            <a:off x="7099130" y="3316987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/>
          <p:cNvSpPr/>
          <p:nvPr/>
        </p:nvSpPr>
        <p:spPr>
          <a:xfrm>
            <a:off x="4468244" y="4411839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>
            <a:off x="4468244" y="5090664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/>
          <p:cNvSpPr/>
          <p:nvPr/>
        </p:nvSpPr>
        <p:spPr>
          <a:xfrm>
            <a:off x="7097264" y="4724143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504170" y="3697171"/>
            <a:ext cx="11836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Chatbot</a:t>
            </a:r>
          </a:p>
        </p:txBody>
      </p:sp>
      <p:sp>
        <p:nvSpPr>
          <p:cNvPr id="21" name="矩形 20"/>
          <p:cNvSpPr/>
          <p:nvPr/>
        </p:nvSpPr>
        <p:spPr>
          <a:xfrm>
            <a:off x="5293911" y="3116130"/>
            <a:ext cx="751458" cy="541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En</a:t>
            </a:r>
            <a:endParaRPr lang="zh-TW" altLang="en-US" sz="2800" dirty="0"/>
          </a:p>
        </p:txBody>
      </p:sp>
      <p:sp>
        <p:nvSpPr>
          <p:cNvPr id="23" name="矩形 22"/>
          <p:cNvSpPr/>
          <p:nvPr/>
        </p:nvSpPr>
        <p:spPr>
          <a:xfrm>
            <a:off x="6144843" y="3116130"/>
            <a:ext cx="751458" cy="541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700205" y="5082051"/>
            <a:ext cx="305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response sentence x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150337" y="4398152"/>
            <a:ext cx="263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sentence c</a:t>
            </a:r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6AD7206-CBCF-4B54-8F0B-CF1CF98B9FF7}"/>
              </a:ext>
            </a:extLst>
          </p:cNvPr>
          <p:cNvSpPr/>
          <p:nvPr/>
        </p:nvSpPr>
        <p:spPr>
          <a:xfrm>
            <a:off x="7878024" y="6308208"/>
            <a:ext cx="2855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>
                <a:solidFill>
                  <a:srgbClr val="0000FF"/>
                </a:solidFill>
                <a:latin typeface="Lucida Grande"/>
              </a:rPr>
              <a:t>[Li, et al., EMNLP, 2016]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1A4FC81-1BB4-4F99-896E-FB9C3ABCD1D0}"/>
              </a:ext>
            </a:extLst>
          </p:cNvPr>
          <p:cNvSpPr txBox="1"/>
          <p:nvPr/>
        </p:nvSpPr>
        <p:spPr>
          <a:xfrm>
            <a:off x="7559972" y="5168026"/>
            <a:ext cx="166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reward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736A511-02D0-4F3B-9AD1-E2E28070AEB5}"/>
                  </a:ext>
                </a:extLst>
              </p:cNvPr>
              <p:cNvSpPr txBox="1"/>
              <p:nvPr/>
            </p:nvSpPr>
            <p:spPr>
              <a:xfrm>
                <a:off x="7880460" y="4739531"/>
                <a:ext cx="102816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736A511-02D0-4F3B-9AD1-E2E28070A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460" y="4739531"/>
                <a:ext cx="1028169" cy="430887"/>
              </a:xfrm>
              <a:prstGeom prst="rect">
                <a:avLst/>
              </a:prstGeom>
              <a:blipFill>
                <a:blip r:embed="rId3"/>
                <a:stretch>
                  <a:fillRect l="-12346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E404CA89-6AC7-4A7D-B6C5-9F2ABAF5CE61}"/>
              </a:ext>
            </a:extLst>
          </p:cNvPr>
          <p:cNvSpPr/>
          <p:nvPr/>
        </p:nvSpPr>
        <p:spPr>
          <a:xfrm rot="16200000">
            <a:off x="9075031" y="4729855"/>
            <a:ext cx="391885" cy="40413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1429ABB-898E-455A-996F-D9501DFBBFED}"/>
              </a:ext>
            </a:extLst>
          </p:cNvPr>
          <p:cNvSpPr txBox="1"/>
          <p:nvPr/>
        </p:nvSpPr>
        <p:spPr>
          <a:xfrm>
            <a:off x="3429003" y="1913666"/>
            <a:ext cx="5431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 to maximize expected reward </a:t>
            </a:r>
            <a:endParaRPr lang="zh-TW" altLang="en-US" sz="24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723B50A-6659-4310-B7BC-6C760C1EF27D}"/>
              </a:ext>
            </a:extLst>
          </p:cNvPr>
          <p:cNvCxnSpPr>
            <a:cxnSpLocks/>
          </p:cNvCxnSpPr>
          <p:nvPr/>
        </p:nvCxnSpPr>
        <p:spPr>
          <a:xfrm flipV="1">
            <a:off x="6080760" y="2360091"/>
            <a:ext cx="0" cy="5729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3B3DCBC-278C-4F91-B406-A7A7DCABA243}"/>
              </a:ext>
            </a:extLst>
          </p:cNvPr>
          <p:cNvSpPr txBox="1"/>
          <p:nvPr/>
        </p:nvSpPr>
        <p:spPr>
          <a:xfrm>
            <a:off x="6191670" y="2426024"/>
            <a:ext cx="22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Policy Gradient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5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1" grpId="0" animBg="1"/>
      <p:bldP spid="13" grpId="0" animBg="1"/>
      <p:bldP spid="14" grpId="0" animBg="1"/>
      <p:bldP spid="20" grpId="0"/>
      <p:bldP spid="21" grpId="0" animBg="1"/>
      <p:bldP spid="23" grpId="0" animBg="1"/>
      <p:bldP spid="24" grpId="0"/>
      <p:bldP spid="25" grpId="0"/>
      <p:bldP spid="3" grpId="0"/>
      <p:bldP spid="27" grpId="0"/>
      <p:bldP spid="28" grpId="0" animBg="1"/>
      <p:bldP spid="29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 - Implementation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636" y="2427970"/>
            <a:ext cx="679810" cy="98079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13" y="2365917"/>
            <a:ext cx="1152525" cy="110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008238" y="2640871"/>
                <a:ext cx="4385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238" y="2640871"/>
                <a:ext cx="438582" cy="430887"/>
              </a:xfrm>
              <a:prstGeom prst="rect">
                <a:avLst/>
              </a:prstGeom>
              <a:blipFill>
                <a:blip r:embed="rId4"/>
                <a:stretch>
                  <a:fillRect l="-16667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號: 左-右雙向 6"/>
          <p:cNvSpPr/>
          <p:nvPr/>
        </p:nvSpPr>
        <p:spPr>
          <a:xfrm>
            <a:off x="3156446" y="2716544"/>
            <a:ext cx="660400" cy="4064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336984" y="3821444"/>
                <a:ext cx="1046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984" y="3821444"/>
                <a:ext cx="10465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336983" y="4403893"/>
                <a:ext cx="10804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983" y="4403893"/>
                <a:ext cx="10804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291651" y="5471725"/>
                <a:ext cx="11711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651" y="5471725"/>
                <a:ext cx="117115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 rot="5400000">
            <a:off x="2497270" y="4872309"/>
            <a:ext cx="901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544749" y="3764604"/>
                <a:ext cx="14565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749" y="3764604"/>
                <a:ext cx="145655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544749" y="4333971"/>
                <a:ext cx="14697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749" y="4333971"/>
                <a:ext cx="14697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558706" y="5401803"/>
                <a:ext cx="15604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706" y="5401803"/>
                <a:ext cx="156042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 rot="5400000">
            <a:off x="3908248" y="4851235"/>
            <a:ext cx="901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5942139" y="2843353"/>
                <a:ext cx="4320209" cy="1130822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139" y="2843353"/>
                <a:ext cx="4320209" cy="1130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362557" y="2134877"/>
                <a:ext cx="3201261" cy="542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557" y="2134877"/>
                <a:ext cx="3201261" cy="542200"/>
              </a:xfrm>
              <a:prstGeom prst="rect">
                <a:avLst/>
              </a:prstGeom>
              <a:blipFill>
                <a:blip r:embed="rId12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8676947" y="2134878"/>
            <a:ext cx="886871" cy="537731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>
            <a:cxnSpLocks/>
          </p:cNvCxnSpPr>
          <p:nvPr/>
        </p:nvCxnSpPr>
        <p:spPr>
          <a:xfrm>
            <a:off x="9127521" y="2672609"/>
            <a:ext cx="0" cy="3478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891806" y="1904771"/>
            <a:ext cx="3370522" cy="4337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5720243" y="1904771"/>
            <a:ext cx="4644548" cy="4337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弧形下彎 28"/>
          <p:cNvSpPr/>
          <p:nvPr/>
        </p:nvSpPr>
        <p:spPr>
          <a:xfrm>
            <a:off x="4097213" y="1425967"/>
            <a:ext cx="2968487" cy="58004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0" name="箭號: 弧形下彎 29"/>
          <p:cNvSpPr/>
          <p:nvPr/>
        </p:nvSpPr>
        <p:spPr>
          <a:xfrm flipH="1" flipV="1">
            <a:off x="4097212" y="6139700"/>
            <a:ext cx="2968487" cy="58004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B996DC46-8013-49B2-8BFD-2BFF9EB38A88}"/>
                  </a:ext>
                </a:extLst>
              </p:cNvPr>
              <p:cNvSpPr txBox="1"/>
              <p:nvPr/>
            </p:nvSpPr>
            <p:spPr>
              <a:xfrm>
                <a:off x="5749536" y="4101866"/>
                <a:ext cx="3488651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is positive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B996DC46-8013-49B2-8BFD-2BFF9EB38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536" y="4101866"/>
                <a:ext cx="3488651" cy="509178"/>
              </a:xfrm>
              <a:prstGeom prst="rect">
                <a:avLst/>
              </a:prstGeom>
              <a:blipFill>
                <a:blip r:embed="rId13"/>
                <a:stretch>
                  <a:fillRect l="-364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0E2E264-E58C-4C68-AC3E-6A4D9CB26489}"/>
                  </a:ext>
                </a:extLst>
              </p:cNvPr>
              <p:cNvSpPr txBox="1"/>
              <p:nvPr/>
            </p:nvSpPr>
            <p:spPr>
              <a:xfrm>
                <a:off x="6002915" y="4556928"/>
                <a:ext cx="4968117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Updating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increase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0E2E264-E58C-4C68-AC3E-6A4D9CB2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15" y="4556928"/>
                <a:ext cx="4968117" cy="509178"/>
              </a:xfrm>
              <a:prstGeom prst="rect">
                <a:avLst/>
              </a:prstGeom>
              <a:blipFill>
                <a:blip r:embed="rId14"/>
                <a:stretch>
                  <a:fillRect l="-1786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797A737-31BA-4941-B385-65182DB6405A}"/>
                  </a:ext>
                </a:extLst>
              </p:cNvPr>
              <p:cNvSpPr txBox="1"/>
              <p:nvPr/>
            </p:nvSpPr>
            <p:spPr>
              <a:xfrm>
                <a:off x="5797209" y="5103158"/>
                <a:ext cx="3488651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is negative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797A737-31BA-4941-B385-65182DB64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209" y="5103158"/>
                <a:ext cx="3488651" cy="509178"/>
              </a:xfrm>
              <a:prstGeom prst="rect">
                <a:avLst/>
              </a:prstGeom>
              <a:blipFill>
                <a:blip r:embed="rId15"/>
                <a:stretch>
                  <a:fillRect l="-364" t="-2439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24DB475-E482-46C1-8CDB-4E40F121E6EE}"/>
                  </a:ext>
                </a:extLst>
              </p:cNvPr>
              <p:cNvSpPr txBox="1"/>
              <p:nvPr/>
            </p:nvSpPr>
            <p:spPr>
              <a:xfrm>
                <a:off x="5926279" y="5578208"/>
                <a:ext cx="4968117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Updating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decrease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24DB475-E482-46C1-8CDB-4E40F121E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279" y="5578208"/>
                <a:ext cx="4968117" cy="509178"/>
              </a:xfrm>
              <a:prstGeom prst="rect">
                <a:avLst/>
              </a:prstGeom>
              <a:blipFill>
                <a:blip r:embed="rId16"/>
                <a:stretch>
                  <a:fillRect l="-2041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1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7" grpId="0"/>
      <p:bldP spid="18" grpId="0" animBg="1"/>
      <p:bldP spid="29" grpId="0" animBg="1"/>
      <p:bldP spid="30" grpId="0" animBg="1"/>
      <p:bldP spid="31" grpId="0"/>
      <p:bldP spid="33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Comparison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440557" y="3723681"/>
                <a:ext cx="4320209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557" y="3723681"/>
                <a:ext cx="4320209" cy="1130822"/>
              </a:xfrm>
              <a:prstGeom prst="rect">
                <a:avLst/>
              </a:prstGeom>
              <a:blipFill>
                <a:blip r:embed="rId2"/>
                <a:stretch>
                  <a:fillRect l="-13783" t="-10111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208419" y="2479830"/>
                <a:ext cx="3366052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419" y="2479830"/>
                <a:ext cx="3366052" cy="1130822"/>
              </a:xfrm>
              <a:prstGeom prst="rect">
                <a:avLst/>
              </a:prstGeom>
              <a:blipFill>
                <a:blip r:embed="rId3"/>
                <a:stretch>
                  <a:fillRect l="-12406" t="-10111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11572" y="3699299"/>
                <a:ext cx="377431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572" y="3699299"/>
                <a:ext cx="3774311" cy="1130822"/>
              </a:xfrm>
              <a:prstGeom prst="rect">
                <a:avLst/>
              </a:prstGeom>
              <a:blipFill>
                <a:blip r:embed="rId4"/>
                <a:stretch>
                  <a:fillRect l="-8054" t="-10111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574471" y="2493624"/>
                <a:ext cx="3849002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471" y="2493624"/>
                <a:ext cx="3849002" cy="1130822"/>
              </a:xfrm>
              <a:prstGeom prst="rect">
                <a:avLst/>
              </a:prstGeom>
              <a:blipFill>
                <a:blip r:embed="rId5"/>
                <a:stretch>
                  <a:fillRect l="-19079" t="-10111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874413" y="5684637"/>
                <a:ext cx="1973681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413" y="5684637"/>
                <a:ext cx="1973681" cy="509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7154893" y="5607055"/>
            <a:ext cx="3739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obtained from interaction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107401" y="6060749"/>
                <a:ext cx="2986518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weighted by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401" y="6060749"/>
                <a:ext cx="2986518" cy="509178"/>
              </a:xfrm>
              <a:prstGeom prst="rect">
                <a:avLst/>
              </a:prstGeom>
              <a:blipFill>
                <a:blip r:embed="rId7"/>
                <a:stretch>
                  <a:fillRect l="-1271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714877" y="2685399"/>
            <a:ext cx="1391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Objective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724177" y="4181873"/>
            <a:ext cx="1391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Gradient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739375" y="1558380"/>
            <a:ext cx="2243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Maximum Likelihood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393632" y="1599276"/>
            <a:ext cx="2243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Reinforcement Learning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1299507" y="2442903"/>
            <a:ext cx="95945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139688" y="3688308"/>
            <a:ext cx="95945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1299507" y="4894555"/>
            <a:ext cx="95945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cxnSpLocks/>
          </p:cNvCxnSpPr>
          <p:nvPr/>
        </p:nvCxnSpPr>
        <p:spPr>
          <a:xfrm>
            <a:off x="6423353" y="1390650"/>
            <a:ext cx="0" cy="55932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cxnSpLocks/>
          </p:cNvCxnSpPr>
          <p:nvPr/>
        </p:nvCxnSpPr>
        <p:spPr>
          <a:xfrm>
            <a:off x="3299153" y="1390650"/>
            <a:ext cx="0" cy="55932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1676225" y="5145574"/>
            <a:ext cx="1439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Training 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Data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439900" y="5177745"/>
                <a:ext cx="2917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900" y="5177745"/>
                <a:ext cx="2917657" cy="369332"/>
              </a:xfrm>
              <a:prstGeom prst="rect">
                <a:avLst/>
              </a:prstGeom>
              <a:blipFill>
                <a:blip r:embed="rId8"/>
                <a:stretch>
                  <a:fillRect t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6706726" y="5191739"/>
                <a:ext cx="2917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26" y="5191739"/>
                <a:ext cx="291765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0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9752</TotalTime>
  <Words>2780</Words>
  <Application>Microsoft Macintosh PowerPoint</Application>
  <PresentationFormat>Widescreen</PresentationFormat>
  <Paragraphs>793</Paragraphs>
  <Slides>47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Microsoft YaHei</vt:lpstr>
      <vt:lpstr>新細明體</vt:lpstr>
      <vt:lpstr>游ゴシック</vt:lpstr>
      <vt:lpstr>Arial</vt:lpstr>
      <vt:lpstr>Calibri</vt:lpstr>
      <vt:lpstr>Calibri Light</vt:lpstr>
      <vt:lpstr>Cambria Math</vt:lpstr>
      <vt:lpstr>Comic Sans MS</vt:lpstr>
      <vt:lpstr>Lucida Grande</vt:lpstr>
      <vt:lpstr>Sniglet</vt:lpstr>
      <vt:lpstr>Times New Roman</vt:lpstr>
      <vt:lpstr>Walter Turncoat</vt:lpstr>
      <vt:lpstr>Wingdings</vt:lpstr>
      <vt:lpstr>Office Theme</vt:lpstr>
      <vt:lpstr>4- Applications of GANs for Image Generation</vt:lpstr>
      <vt:lpstr>Welcome to Data Science Center UI</vt:lpstr>
      <vt:lpstr>Outline</vt:lpstr>
      <vt:lpstr>Conditional Sequence Generation</vt:lpstr>
      <vt:lpstr>Review: Sequence-to-sequence</vt:lpstr>
      <vt:lpstr>Introduction</vt:lpstr>
      <vt:lpstr>Maximizing Expected Reward</vt:lpstr>
      <vt:lpstr>Policy Gradient - Implementation</vt:lpstr>
      <vt:lpstr>Comparison</vt:lpstr>
      <vt:lpstr>Conditional GAN</vt:lpstr>
      <vt:lpstr>Algorithm</vt:lpstr>
      <vt:lpstr>PowerPoint Presentation</vt:lpstr>
      <vt:lpstr>Outline</vt:lpstr>
      <vt:lpstr>PowerPoint Presentation</vt:lpstr>
      <vt:lpstr>What is the problem?</vt:lpstr>
      <vt:lpstr>Reinforcement Learning?</vt:lpstr>
      <vt:lpstr>PowerPoint Presentation</vt:lpstr>
      <vt:lpstr>Reward for Every Generation Step</vt:lpstr>
      <vt:lpstr>Reward for Every Generation Step</vt:lpstr>
      <vt:lpstr>Empirical Performance </vt:lpstr>
      <vt:lpstr>More Applications</vt:lpstr>
      <vt:lpstr>PowerPoint Presentation</vt:lpstr>
      <vt:lpstr>Direct Transformation</vt:lpstr>
      <vt:lpstr>Direct Transformation</vt:lpstr>
      <vt:lpstr>Direct Transformation</vt:lpstr>
      <vt:lpstr>PowerPoint Presentation</vt:lpstr>
      <vt:lpstr>PowerPoint Presentation</vt:lpstr>
      <vt:lpstr>PowerPoint Presentation</vt:lpstr>
      <vt:lpstr>PowerPoint Presentation</vt:lpstr>
      <vt:lpstr>Abstractive Summarization</vt:lpstr>
      <vt:lpstr>Unsupervised Abstractive Summarization</vt:lpstr>
      <vt:lpstr>PowerPoint Presentation</vt:lpstr>
      <vt:lpstr>PowerPoint Presentation</vt:lpstr>
      <vt:lpstr>Unsupervised Abstractive Summarization</vt:lpstr>
      <vt:lpstr>Unsupervised Abstractive Summarization</vt:lpstr>
      <vt:lpstr>Experimental results</vt:lpstr>
      <vt:lpstr>Semi-supervised Learning</vt:lpstr>
      <vt:lpstr>Unsupervised Abstractive Summarization</vt:lpstr>
      <vt:lpstr>Unsupervised Abstractive Summarization</vt:lpstr>
      <vt:lpstr>PowerPoint Presentation</vt:lpstr>
      <vt:lpstr>PowerPoint Presentation</vt:lpstr>
      <vt:lpstr>PowerPoint Presentation</vt:lpstr>
      <vt:lpstr>Acoustic Token Discovery</vt:lpstr>
      <vt:lpstr>Acoustic Token Discovery</vt:lpstr>
      <vt:lpstr>Unsupervised Speech Recognition</vt:lpstr>
      <vt:lpstr>PowerPoint Presentation</vt:lpstr>
      <vt:lpstr>Welcome to Data Science Center UI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GANs</dc:title>
  <dc:creator>Risman Adnan</dc:creator>
  <cp:lastModifiedBy>Risman Adnan</cp:lastModifiedBy>
  <cp:revision>89</cp:revision>
  <dcterms:created xsi:type="dcterms:W3CDTF">2019-06-29T06:18:10Z</dcterms:created>
  <dcterms:modified xsi:type="dcterms:W3CDTF">2019-11-30T00:28:25Z</dcterms:modified>
</cp:coreProperties>
</file>